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10" r:id="rId1"/>
  </p:sldMasterIdLst>
  <p:notesMasterIdLst>
    <p:notesMasterId r:id="rId23"/>
  </p:notesMasterIdLst>
  <p:handoutMasterIdLst>
    <p:handoutMasterId r:id="rId24"/>
  </p:handoutMasterIdLst>
  <p:sldIdLst>
    <p:sldId id="256" r:id="rId2"/>
    <p:sldId id="628" r:id="rId3"/>
    <p:sldId id="584" r:id="rId4"/>
    <p:sldId id="601" r:id="rId5"/>
    <p:sldId id="627" r:id="rId6"/>
    <p:sldId id="606" r:id="rId7"/>
    <p:sldId id="620" r:id="rId8"/>
    <p:sldId id="615" r:id="rId9"/>
    <p:sldId id="604" r:id="rId10"/>
    <p:sldId id="588" r:id="rId11"/>
    <p:sldId id="621" r:id="rId12"/>
    <p:sldId id="605" r:id="rId13"/>
    <p:sldId id="607" r:id="rId14"/>
    <p:sldId id="611" r:id="rId15"/>
    <p:sldId id="608" r:id="rId16"/>
    <p:sldId id="610" r:id="rId17"/>
    <p:sldId id="600" r:id="rId18"/>
    <p:sldId id="613" r:id="rId19"/>
    <p:sldId id="614" r:id="rId20"/>
    <p:sldId id="596" r:id="rId21"/>
    <p:sldId id="531" r:id="rId22"/>
  </p:sldIdLst>
  <p:sldSz cx="9144000" cy="6858000" type="screen4x3"/>
  <p:notesSz cx="6810375" cy="9942513"/>
  <p:custDataLst>
    <p:tags r:id="rId25"/>
  </p:custDataLst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2">
          <p15:clr>
            <a:srgbClr val="A4A3A4"/>
          </p15:clr>
        </p15:guide>
        <p15:guide id="3" pos="54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  <p15:guide id="3" orient="horz" pos="3186" userDrawn="1">
          <p15:clr>
            <a:srgbClr val="A4A3A4"/>
          </p15:clr>
        </p15:guide>
        <p15:guide id="4" pos="2199" userDrawn="1">
          <p15:clr>
            <a:srgbClr val="A4A3A4"/>
          </p15:clr>
        </p15:guide>
        <p15:guide id="5" orient="horz" pos="3187" userDrawn="1">
          <p15:clr>
            <a:srgbClr val="A4A3A4"/>
          </p15:clr>
        </p15:guide>
        <p15:guide id="6" pos="2200" userDrawn="1">
          <p15:clr>
            <a:srgbClr val="A4A3A4"/>
          </p15:clr>
        </p15:guide>
        <p15:guide id="7" orient="horz" pos="3104" userDrawn="1">
          <p15:clr>
            <a:srgbClr val="A4A3A4"/>
          </p15:clr>
        </p15:guide>
        <p15:guide id="8" orient="horz" pos="3132" userDrawn="1">
          <p15:clr>
            <a:srgbClr val="A4A3A4"/>
          </p15:clr>
        </p15:guide>
        <p15:guide id="9" orient="horz" pos="3133" userDrawn="1">
          <p15:clr>
            <a:srgbClr val="A4A3A4"/>
          </p15:clr>
        </p15:guide>
        <p15:guide id="10" pos="2118" userDrawn="1">
          <p15:clr>
            <a:srgbClr val="A4A3A4"/>
          </p15:clr>
        </p15:guide>
        <p15:guide id="11" pos="2145" userDrawn="1">
          <p15:clr>
            <a:srgbClr val="A4A3A4"/>
          </p15:clr>
        </p15:guide>
        <p15:guide id="12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 Mounteney" initials="JM" lastIdx="30" clrIdx="0"/>
  <p:cmAuthor id="1" name="Silke Vitt" initials="" lastIdx="0" clrIdx="1"/>
  <p:cmAuthor id="2" name="Alessandra Bo" initials="ABO" lastIdx="1" clrIdx="2"/>
  <p:cmAuthor id="3" name="Eoghan Quigley" initials="EQ" lastIdx="4" clrIdx="3"/>
  <p:cmAuthor id="4" name="EMCDDA editor" initials="Ed" lastIdx="25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49F1F5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6" autoAdjust="0"/>
    <p:restoredTop sz="61038" autoAdjust="0"/>
  </p:normalViewPr>
  <p:slideViewPr>
    <p:cSldViewPr>
      <p:cViewPr varScale="1">
        <p:scale>
          <a:sx n="44" d="100"/>
          <a:sy n="44" d="100"/>
        </p:scale>
        <p:origin x="2388" y="48"/>
      </p:cViewPr>
      <p:guideLst>
        <p:guide orient="horz" pos="2160"/>
        <p:guide pos="272"/>
        <p:guide pos="5420"/>
      </p:guideLst>
    </p:cSldViewPr>
  </p:slideViewPr>
  <p:outlineViewPr>
    <p:cViewPr>
      <p:scale>
        <a:sx n="33" d="100"/>
        <a:sy n="33" d="100"/>
      </p:scale>
      <p:origin x="0" y="1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80" d="100"/>
          <a:sy n="80" d="100"/>
        </p:scale>
        <p:origin x="-3006" y="-78"/>
      </p:cViewPr>
      <p:guideLst>
        <p:guide orient="horz" pos="3156"/>
        <p:guide pos="2170"/>
        <p:guide orient="horz" pos="3186"/>
        <p:guide pos="2199"/>
        <p:guide orient="horz" pos="3187"/>
        <p:guide pos="2200"/>
        <p:guide orient="horz" pos="3104"/>
        <p:guide orient="horz" pos="3132"/>
        <p:guide orient="horz" pos="3133"/>
        <p:guide pos="2118"/>
        <p:guide pos="2145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51165" cy="497125"/>
          </a:xfrm>
          <a:prstGeom prst="rect">
            <a:avLst/>
          </a:prstGeom>
        </p:spPr>
        <p:txBody>
          <a:bodyPr vert="horz" lIns="91386" tIns="45694" rIns="91386" bIns="4569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8" y="3"/>
            <a:ext cx="2951165" cy="497125"/>
          </a:xfrm>
          <a:prstGeom prst="rect">
            <a:avLst/>
          </a:prstGeom>
        </p:spPr>
        <p:txBody>
          <a:bodyPr vert="horz" wrap="square" lIns="91386" tIns="45694" rIns="91386" bIns="456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04E7E7F-07F7-4DE6-B9F6-099810984277}" type="datetimeFigureOut">
              <a:rPr lang="en-GB" altLang="en-US"/>
              <a:pPr/>
              <a:t>13/06/2022</a:t>
            </a:fld>
            <a:endParaRPr lang="en-GB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3665"/>
            <a:ext cx="2951165" cy="497125"/>
          </a:xfrm>
          <a:prstGeom prst="rect">
            <a:avLst/>
          </a:prstGeom>
        </p:spPr>
        <p:txBody>
          <a:bodyPr vert="horz" lIns="91386" tIns="45694" rIns="91386" bIns="4569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8" y="9443665"/>
            <a:ext cx="2951165" cy="497125"/>
          </a:xfrm>
          <a:prstGeom prst="rect">
            <a:avLst/>
          </a:prstGeom>
        </p:spPr>
        <p:txBody>
          <a:bodyPr vert="horz" wrap="square" lIns="91386" tIns="45694" rIns="91386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D0A12BE-6611-432F-AAD9-A625610BB642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82324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51165" cy="497125"/>
          </a:xfrm>
          <a:prstGeom prst="rect">
            <a:avLst/>
          </a:prstGeom>
        </p:spPr>
        <p:txBody>
          <a:bodyPr vert="horz" lIns="91386" tIns="45694" rIns="91386" bIns="4569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8" y="3"/>
            <a:ext cx="2951165" cy="497125"/>
          </a:xfrm>
          <a:prstGeom prst="rect">
            <a:avLst/>
          </a:prstGeom>
        </p:spPr>
        <p:txBody>
          <a:bodyPr vert="horz" wrap="square" lIns="91386" tIns="45694" rIns="91386" bIns="456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5079E36-088F-43B5-A60E-4071B5CF8FEF}" type="datetimeFigureOut">
              <a:rPr lang="en-GB" altLang="en-US"/>
              <a:pPr/>
              <a:t>13/06/2022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6" tIns="45694" rIns="91386" bIns="45694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9"/>
            <a:ext cx="5448300" cy="4474131"/>
          </a:xfrm>
          <a:prstGeom prst="rect">
            <a:avLst/>
          </a:prstGeom>
        </p:spPr>
        <p:txBody>
          <a:bodyPr vert="horz" lIns="91386" tIns="45694" rIns="91386" bIns="45694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5"/>
            <a:ext cx="2951165" cy="497125"/>
          </a:xfrm>
          <a:prstGeom prst="rect">
            <a:avLst/>
          </a:prstGeom>
        </p:spPr>
        <p:txBody>
          <a:bodyPr vert="horz" lIns="91386" tIns="45694" rIns="91386" bIns="4569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8" y="9443665"/>
            <a:ext cx="2951165" cy="497125"/>
          </a:xfrm>
          <a:prstGeom prst="rect">
            <a:avLst/>
          </a:prstGeom>
        </p:spPr>
        <p:txBody>
          <a:bodyPr vert="horz" wrap="square" lIns="91386" tIns="45694" rIns="91386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937BBC7-F967-4808-BFC3-E4CFDACDBD9D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47113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GB" altLang="en-US" sz="11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518" indent="-28558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335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270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203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3134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0071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700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393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F9535F3-D6F6-4A63-993D-DD9B0DBE39D2}" type="slidenum">
              <a:rPr lang="en-GB" altLang="en-US" sz="1200">
                <a:latin typeface="Calibri" pitchFamily="34" charset="0"/>
              </a:rPr>
              <a:pPr eaLnBrk="1" hangingPunct="1"/>
              <a:t>1</a:t>
            </a:fld>
            <a:endParaRPr lang="en-GB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60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I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56254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632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38707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1754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094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I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84528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22594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I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656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36520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0784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7000"/>
              </a:lnSpc>
              <a:buFont typeface="Wingdings" panose="05000000000000000000" pitchFamily="2" charset="2"/>
              <a:buNone/>
            </a:pPr>
            <a:endParaRPr lang="en-IE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518" indent="-28558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335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270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203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3134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0071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700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393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CF98A20-EDE9-41ED-AAC7-7D78781CBA9B}" type="slidenum">
              <a:rPr lang="en-GB" altLang="en-US" sz="1200">
                <a:latin typeface="Calibri" pitchFamily="34" charset="0"/>
              </a:rPr>
              <a:pPr eaLnBrk="1" hangingPunct="1"/>
              <a:t>2</a:t>
            </a:fld>
            <a:endParaRPr lang="en-GB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26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 defTabSz="905896">
              <a:buFont typeface="Wingdings" panose="05000000000000000000" pitchFamily="2" charset="2"/>
              <a:buChar char="Ø"/>
              <a:defRPr/>
            </a:pPr>
            <a:endParaRPr lang="en-GB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53449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518" indent="-28558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335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270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203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3134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0071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700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393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45EC9A8-118B-4672-B563-185E26EF2BD0}" type="slidenum">
              <a:rPr lang="en-GB" altLang="en-US" sz="1200">
                <a:latin typeface="Calibri" pitchFamily="34" charset="0"/>
              </a:rPr>
              <a:pPr eaLnBrk="1" hangingPunct="1"/>
              <a:t>21</a:t>
            </a:fld>
            <a:endParaRPr lang="en-GB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39711" indent="-339711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en-IE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518" indent="-28558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335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270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203" indent="-228467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3134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0071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700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3935" indent="-2284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CF98A20-EDE9-41ED-AAC7-7D78781CBA9B}" type="slidenum">
              <a:rPr lang="en-GB" altLang="en-US" sz="1200">
                <a:latin typeface="Calibri" pitchFamily="34" charset="0"/>
              </a:rPr>
              <a:pPr eaLnBrk="1" hangingPunct="1"/>
              <a:t>3</a:t>
            </a:fld>
            <a:endParaRPr lang="en-GB" alt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8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 defTabSz="905896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endParaRPr lang="en-IE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86807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8231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I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5541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I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040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678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56" indent="-169856">
              <a:buFont typeface="Wingdings" panose="05000000000000000000" pitchFamily="2" charset="2"/>
              <a:buChar char="Ø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7BBC7-F967-4808-BFC3-E4CFDACDBD9D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1519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rs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431800"/>
            <a:ext cx="30813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00" y="2274441"/>
            <a:ext cx="8280000" cy="19800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8595B"/>
                </a:solidFill>
              </a:defRPr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00" y="4437112"/>
            <a:ext cx="8280000" cy="468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noProof="0"/>
              <a:t>Click to edit Master subtitle style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2000" y="4941168"/>
            <a:ext cx="82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31800" y="5256000"/>
            <a:ext cx="8280000" cy="28800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nl-BE" sz="2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15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image left 1 text block right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1800" y="1602000"/>
            <a:ext cx="3960200" cy="44208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/>
          <a:lstStyle>
            <a:lvl1pPr>
              <a:defRPr/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16016" y="1602000"/>
            <a:ext cx="3888432" cy="4421088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02CDC2F2-E6E1-4986-9001-8EFA0FC7F280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843991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images left 1 text block right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31800" y="1602000"/>
            <a:ext cx="3960000" cy="20520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800" y="3969288"/>
            <a:ext cx="3960000" cy="20520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/>
          <a:lstStyle>
            <a:lvl1pPr>
              <a:defRPr/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716016" y="1602000"/>
            <a:ext cx="3888432" cy="4421088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E6D707F4-2240-44C9-8691-8027566F45D7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9847220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text block left 2 images right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716016" y="1602000"/>
            <a:ext cx="3888234" cy="20520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16016" y="3969288"/>
            <a:ext cx="3888234" cy="20520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/>
          <a:lstStyle>
            <a:lvl1pPr>
              <a:defRPr/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32000" y="1600200"/>
            <a:ext cx="3960200" cy="4421088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0866B6B2-87CD-4A00-B122-B986DF003853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8098051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graphic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31800" y="2169088"/>
            <a:ext cx="8172450" cy="3780192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31800" y="1485454"/>
            <a:ext cx="8172450" cy="43137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91ABEDA4-70A2-4E4D-A93B-8DCC9CEC07AF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7954205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431800"/>
            <a:ext cx="30813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4824413"/>
            <a:ext cx="2255838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lickr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617378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YouTub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87692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aceBook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54831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wit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22922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lickr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617378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YouTub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87692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FaceBook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54831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wit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22922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Flickr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617378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YouTub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87692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FaceBook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54831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witter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229225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2001" y="3276008"/>
            <a:ext cx="8172250" cy="4410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31800" y="3717032"/>
            <a:ext cx="8172450" cy="43204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nl-BE" sz="3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31800" y="2348880"/>
            <a:ext cx="8172450" cy="78657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200" b="1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094777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ines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431800"/>
            <a:ext cx="30813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00" y="2274441"/>
            <a:ext cx="8172250" cy="19800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8595B"/>
                </a:solidFill>
              </a:defRPr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00" y="4437112"/>
            <a:ext cx="8172250" cy="468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noProof="0"/>
              <a:t>Click to edit Master subtitle style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2000" y="4941168"/>
            <a:ext cx="817225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31800" y="5256000"/>
            <a:ext cx="8172450" cy="28800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nl-BE" sz="2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7190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EDR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431800"/>
            <a:ext cx="30813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2775" y="2135188"/>
            <a:ext cx="39592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8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6500"/>
              </a:lnSpc>
              <a:defRPr/>
            </a:pPr>
            <a:endParaRPr lang="en-GB" sz="6500" b="1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1800" y="4797425"/>
            <a:ext cx="30813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2000" dirty="0">
                <a:solidFill>
                  <a:srgbClr val="595959"/>
                </a:solidFill>
              </a:rPr>
              <a:t>Trends and Developments</a:t>
            </a:r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3733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00" y="5292000"/>
            <a:ext cx="8172250" cy="468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noProof="0"/>
              <a:t>Click to edit Master subtitle style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32000" y="5796000"/>
            <a:ext cx="817225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31800" y="6120000"/>
            <a:ext cx="8172250" cy="28800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nl-BE" sz="2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35407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simpl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431800"/>
            <a:ext cx="6794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31800" y="2268000"/>
            <a:ext cx="8172450" cy="78657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5000" b="1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619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chapter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431800"/>
            <a:ext cx="6794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5544000"/>
            <a:ext cx="4032184" cy="565146"/>
          </a:xfr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lIns="36000" tIns="36000" rIns="36000" bIns="36000">
            <a:sp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noProof="0"/>
              <a:t>Click to edit Master subtitle style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31800" y="2358000"/>
            <a:ext cx="4140200" cy="2043112"/>
          </a:xfrm>
        </p:spPr>
        <p:txBody>
          <a:bodyPr>
            <a:norm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5000" b="1" baseline="0">
                <a:solidFill>
                  <a:srgbClr val="58595B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31800" y="332656"/>
            <a:ext cx="982459" cy="1323107"/>
          </a:xfrm>
        </p:spPr>
        <p:txBody>
          <a:bodyPr>
            <a:noAutofit/>
          </a:bodyPr>
          <a:lstStyle>
            <a:lvl1pPr marL="0" indent="0">
              <a:lnSpc>
                <a:spcPts val="13388"/>
              </a:lnSpc>
              <a:spcBef>
                <a:spcPts val="0"/>
              </a:spcBef>
              <a:buNone/>
              <a:defRPr sz="1330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PT" noProof="0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374800" y="1656000"/>
            <a:ext cx="3769200" cy="2257200"/>
          </a:xfrm>
        </p:spPr>
        <p:txBody>
          <a:bodyPr rtlCol="0">
            <a:normAutofit/>
          </a:bodyPr>
          <a:lstStyle/>
          <a:p>
            <a:pPr lvl="0"/>
            <a:r>
              <a:rPr lang="pt-PT" noProof="0" dirty="0" err="1"/>
              <a:t>Drag</a:t>
            </a:r>
            <a:r>
              <a:rPr lang="pt-PT" noProof="0" dirty="0"/>
              <a:t> </a:t>
            </a:r>
            <a:r>
              <a:rPr lang="pt-PT" noProof="0" dirty="0" err="1"/>
              <a:t>picture</a:t>
            </a:r>
            <a:r>
              <a:rPr lang="pt-PT" noProof="0" dirty="0"/>
              <a:t> to </a:t>
            </a:r>
            <a:r>
              <a:rPr lang="pt-PT" noProof="0" dirty="0" err="1"/>
              <a:t>placeholder</a:t>
            </a:r>
            <a:r>
              <a:rPr lang="pt-PT" noProof="0" dirty="0"/>
              <a:t> </a:t>
            </a:r>
            <a:r>
              <a:rPr lang="pt-PT" noProof="0" dirty="0" err="1"/>
              <a:t>or</a:t>
            </a:r>
            <a:r>
              <a:rPr lang="pt-PT" noProof="0" dirty="0"/>
              <a:t> </a:t>
            </a:r>
            <a:r>
              <a:rPr lang="pt-PT" noProof="0" dirty="0" err="1"/>
              <a:t>click</a:t>
            </a:r>
            <a:r>
              <a:rPr lang="pt-PT" noProof="0" dirty="0"/>
              <a:t> </a:t>
            </a:r>
            <a:r>
              <a:rPr lang="pt-PT" noProof="0" dirty="0" err="1"/>
              <a:t>icon</a:t>
            </a:r>
            <a:r>
              <a:rPr lang="pt-PT" noProof="0" dirty="0"/>
              <a:t> to </a:t>
            </a:r>
            <a:r>
              <a:rPr lang="pt-PT" noProof="0" dirty="0" err="1"/>
              <a:t>add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053416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blocks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00201"/>
            <a:ext cx="3960200" cy="4421088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716016" y="1602000"/>
            <a:ext cx="3888432" cy="4421088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85E8726F-B987-419A-9187-21DB25048121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775951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block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/>
          <a:lstStyle>
            <a:lvl1pPr>
              <a:defRPr/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1800" y="1600201"/>
            <a:ext cx="8172648" cy="4421088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22B45F40-5EB3-4785-9773-086629480FC4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142181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blocks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44464" y="4221088"/>
            <a:ext cx="3959786" cy="18360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4018" y="4221088"/>
            <a:ext cx="4085517" cy="18360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/>
          <a:lstStyle>
            <a:lvl1pPr>
              <a:defRPr/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31800" y="1600201"/>
            <a:ext cx="8172648" cy="226084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505E36B1-B930-41B9-B5CA-5CFEF3F7A364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9562441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text block left 1 image right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6280150"/>
            <a:ext cx="3968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16456" y="1602000"/>
            <a:ext cx="3887794" cy="4420800"/>
          </a:xfrm>
        </p:spPr>
        <p:txBody>
          <a:bodyPr rtlCol="0">
            <a:normAutofit/>
          </a:bodyPr>
          <a:lstStyle/>
          <a:p>
            <a:pPr lvl="0"/>
            <a:r>
              <a:rPr lang="pt-PT" noProof="0"/>
              <a:t>Drag picture to placeholder or click icon to add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8172450" cy="774000"/>
          </a:xfrm>
        </p:spPr>
        <p:txBody>
          <a:bodyPr/>
          <a:lstStyle>
            <a:lvl1pPr>
              <a:defRPr/>
            </a:lvl1pPr>
          </a:lstStyle>
          <a:p>
            <a:r>
              <a:rPr lang="pt-PT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32000" y="1602000"/>
            <a:ext cx="3960200" cy="4421088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500"/>
            </a:lvl2pPr>
            <a:lvl3pPr>
              <a:defRPr sz="2000"/>
            </a:lvl3pPr>
          </a:lstStyle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66175" y="6408738"/>
            <a:ext cx="442913" cy="365125"/>
          </a:xfrm>
        </p:spPr>
        <p:txBody>
          <a:bodyPr/>
          <a:lstStyle>
            <a:lvl1pPr algn="l">
              <a:defRPr b="1"/>
            </a:lvl1pPr>
          </a:lstStyle>
          <a:p>
            <a:fld id="{8899D66B-E37B-4D07-B888-2E86FE333B7B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9214919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31800" y="252413"/>
            <a:ext cx="81724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Title of slide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1800" y="1600200"/>
            <a:ext cx="81724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First level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 </a:t>
            </a:r>
          </a:p>
          <a:p>
            <a:pPr lvl="3"/>
            <a:r>
              <a:rPr lang="en-GB" alt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788AA6E-1742-4272-9295-AF13BF5AE1EB}" type="datetime1">
              <a:rPr lang="en-GB" altLang="en-US"/>
              <a:pPr/>
              <a:t>13/06/2022</a:t>
            </a:fld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5A957E-1B1A-4D38-A953-01BC2E547D5C}" type="slidenum">
              <a:rPr lang="en-GB" altLang="en-US"/>
              <a:pPr/>
              <a:t>‹N›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15" r:id="rId1"/>
    <p:sldLayoutId id="2147488716" r:id="rId2"/>
    <p:sldLayoutId id="2147488717" r:id="rId3"/>
    <p:sldLayoutId id="2147488718" r:id="rId4"/>
    <p:sldLayoutId id="2147488719" r:id="rId5"/>
    <p:sldLayoutId id="2147488720" r:id="rId6"/>
    <p:sldLayoutId id="2147488721" r:id="rId7"/>
    <p:sldLayoutId id="2147488722" r:id="rId8"/>
    <p:sldLayoutId id="2147488723" r:id="rId9"/>
    <p:sldLayoutId id="2147488724" r:id="rId10"/>
    <p:sldLayoutId id="2147488725" r:id="rId11"/>
    <p:sldLayoutId id="2147488726" r:id="rId12"/>
    <p:sldLayoutId id="2147488727" r:id="rId13"/>
    <p:sldLayoutId id="214748872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58595B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58595B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pitchFamily="34" charset="0"/>
        <a:defRPr sz="2800" b="1" kern="1200">
          <a:solidFill>
            <a:srgbClr val="034EA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ts val="600"/>
        </a:spcBef>
        <a:spcAft>
          <a:spcPts val="600"/>
        </a:spcAft>
        <a:buFont typeface="Arial" pitchFamily="34" charset="0"/>
        <a:defRPr sz="25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79388" indent="-179388" algn="l" rtl="0" eaLnBrk="0" fontAlgn="base" hangingPunct="0">
        <a:spcBef>
          <a:spcPts val="300"/>
        </a:spcBef>
        <a:spcAft>
          <a:spcPts val="300"/>
        </a:spcAft>
        <a:buClr>
          <a:srgbClr val="034EA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358775" indent="-179388" algn="l" rtl="0" eaLnBrk="0" fontAlgn="base" hangingPunct="0">
        <a:spcBef>
          <a:spcPts val="300"/>
        </a:spcBef>
        <a:spcAft>
          <a:spcPts val="300"/>
        </a:spcAft>
        <a:buClr>
          <a:srgbClr val="BFBFBF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32000" y="5292000"/>
            <a:ext cx="8172250" cy="46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2000" y="5796000"/>
            <a:ext cx="8172250" cy="2880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14 June 2022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31800" y="6120000"/>
            <a:ext cx="8172250" cy="288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10.00 Lisbon | 11.00 Brussels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2762" y="495904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E80A6-7983-4DA7-9B4E-A6592FFD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583" y="2060848"/>
            <a:ext cx="2903854" cy="413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4C08-6333-424A-9E9D-D5AA68DF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500" dirty="0"/>
              <a:t>EDR 2022: </a:t>
            </a:r>
            <a:r>
              <a:rPr lang="en-IE" sz="2500" dirty="0"/>
              <a:t>drug production continues to increase in Europe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910E6-D974-449E-87F8-853B699F8F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C96F4-D778-488A-999A-0BD2D2303B4F}"/>
              </a:ext>
            </a:extLst>
          </p:cNvPr>
          <p:cNvSpPr/>
          <p:nvPr/>
        </p:nvSpPr>
        <p:spPr>
          <a:xfrm>
            <a:off x="431800" y="1370668"/>
            <a:ext cx="54363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2020: over 350 laboratories dismantled</a:t>
            </a:r>
            <a:br>
              <a:rPr lang="en-IE" sz="2200" b="1" dirty="0">
                <a:ea typeface="ＭＳ Ｐゴシック" charset="0"/>
                <a:cs typeface="ＭＳ Ｐゴシック" charset="0"/>
              </a:rPr>
            </a:b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Heroin</a:t>
            </a:r>
            <a:r>
              <a:rPr lang="en-IE" sz="2200" dirty="0">
                <a:cs typeface="Arial" panose="020B0604020202020204" pitchFamily="34" charset="0"/>
              </a:rPr>
              <a:t>	                 </a:t>
            </a: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Cocaine</a:t>
            </a:r>
            <a:endParaRPr lang="en-IE" sz="2200" dirty="0">
              <a:cs typeface="Arial" panose="020B0604020202020204" pitchFamily="34" charset="0"/>
            </a:endParaRPr>
          </a:p>
          <a:p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Amphetamine   </a:t>
            </a:r>
            <a:r>
              <a:rPr lang="en-IE" sz="2200" dirty="0">
                <a:cs typeface="Arial" panose="020B0604020202020204" pitchFamily="34" charset="0"/>
              </a:rPr>
              <a:t>    </a:t>
            </a: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Methamphetamine</a:t>
            </a:r>
            <a:endParaRPr lang="en-IE" sz="2200" dirty="0">
              <a:cs typeface="Arial" panose="020B0604020202020204" pitchFamily="34" charset="0"/>
            </a:endParaRPr>
          </a:p>
          <a:p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MDMA             </a:t>
            </a:r>
            <a:r>
              <a:rPr lang="en-IE" sz="2200" dirty="0">
                <a:cs typeface="Arial" panose="020B0604020202020204" pitchFamily="34" charset="0"/>
              </a:rPr>
              <a:t>     </a:t>
            </a: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Cathinones  </a:t>
            </a:r>
          </a:p>
          <a:p>
            <a:r>
              <a:rPr lang="en-IE" sz="2200" dirty="0">
                <a:cs typeface="Arial" panose="020B0604020202020204" pitchFamily="34" charset="0"/>
              </a:rPr>
              <a:t>Ketamine	     GHB</a:t>
            </a:r>
          </a:p>
          <a:p>
            <a:r>
              <a:rPr lang="en-IE" sz="2200" dirty="0">
                <a:cs typeface="Arial" panose="020B0604020202020204" pitchFamily="34" charset="0"/>
              </a:rPr>
              <a:t>DMT</a:t>
            </a:r>
            <a:r>
              <a:rPr lang="en-I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F7DF4-5127-4D8F-BB21-7388A364F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70" y="3552010"/>
            <a:ext cx="3211358" cy="180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912AC-6C20-4A13-9C0E-1D348BCF25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4929665"/>
            <a:ext cx="3211358" cy="181487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9C42CB7-4F15-46E7-8AA0-95B368334926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40152" y="1436941"/>
            <a:ext cx="2826023" cy="199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2396E8B-AACE-4635-97DB-306E21B9A34A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52490" y="3838994"/>
            <a:ext cx="3114055" cy="218134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50371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45F5-1880-4B73-9C67-331C0103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Cocaine</a:t>
            </a:r>
            <a:r>
              <a:rPr lang="pt-PT" dirty="0"/>
              <a:t>: record</a:t>
            </a:r>
            <a:r>
              <a:rPr lang="en-IE" dirty="0"/>
              <a:t> cocaine seizures highlight threats to health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CDB9A-251C-48F0-9612-05FA766FE0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8489B-5DD3-4244-BF2D-2BE37F5AB9EA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07" y="3735794"/>
            <a:ext cx="7858844" cy="2672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B0C4F4-321B-48B7-A74D-45B06F4730C3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07" y="1350514"/>
            <a:ext cx="3378950" cy="2309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77B522-E6ED-4B35-961C-BE4FB89981EB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2099083"/>
            <a:ext cx="2962300" cy="1484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ED03DB-40EB-4440-899B-C231F85053EA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0074" y="1228292"/>
            <a:ext cx="1507182" cy="77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311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B717-2596-4ED7-A213-32781B42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Crack cocaine: signs of use spreading among vulnerable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4BEC7-D651-416E-87DB-18E4825D28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FFDD8-022B-4E1C-8E8C-ABB38F663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001" y="4965385"/>
            <a:ext cx="2533247" cy="16896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405312-30F7-46FD-B61A-E55CC70FF4C8}"/>
              </a:ext>
            </a:extLst>
          </p:cNvPr>
          <p:cNvSpPr txBox="1"/>
          <p:nvPr/>
        </p:nvSpPr>
        <p:spPr>
          <a:xfrm>
            <a:off x="431800" y="1359853"/>
            <a:ext cx="5477274" cy="524614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Drivers:</a:t>
            </a:r>
            <a:r>
              <a:rPr lang="en-GB" sz="20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sz="2000" dirty="0">
                <a:ea typeface="ＭＳ Ｐゴシック" charset="0"/>
                <a:cs typeface="ＭＳ Ｐゴシック" charset="0"/>
              </a:rPr>
              <a:t>high availability of cocaine, economic deprivation </a:t>
            </a:r>
            <a:r>
              <a:rPr lang="en-IE" sz="2000" dirty="0"/>
              <a:t>and</a:t>
            </a:r>
            <a:r>
              <a:rPr lang="en-GB" sz="2000" dirty="0">
                <a:ea typeface="ＭＳ Ｐゴシック" charset="0"/>
                <a:cs typeface="ＭＳ Ｐゴシック" charset="0"/>
              </a:rPr>
              <a:t> small, cheap crack doses</a:t>
            </a:r>
          </a:p>
          <a:p>
            <a:pPr>
              <a:lnSpc>
                <a:spcPct val="120000"/>
              </a:lnSpc>
            </a:pPr>
            <a:endParaRPr lang="en-GB" sz="20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Crack use: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mostly</a:t>
            </a:r>
            <a:r>
              <a:rPr lang="pt-PT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in vulnerable </a:t>
            </a:r>
            <a:r>
              <a:rPr lang="en-IE" sz="2000" dirty="0"/>
              <a:t>and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 marginalised groups</a:t>
            </a:r>
            <a:endParaRPr lang="en-IE" sz="2000" dirty="0"/>
          </a:p>
          <a:p>
            <a:pPr>
              <a:lnSpc>
                <a:spcPct val="120000"/>
              </a:lnSpc>
            </a:pPr>
            <a:endParaRPr lang="en-IE" sz="2000" dirty="0"/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</a:rPr>
              <a:t>Treatment: </a:t>
            </a:r>
            <a:r>
              <a:rPr lang="en-IE" sz="2000" dirty="0"/>
              <a:t>an estimated 7 000 clients in 2020 </a:t>
            </a:r>
          </a:p>
          <a:p>
            <a:pPr>
              <a:lnSpc>
                <a:spcPct val="120000"/>
              </a:lnSpc>
            </a:pPr>
            <a:endParaRPr lang="en-IE" sz="2000" b="1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</a:rPr>
              <a:t>Harms: </a:t>
            </a:r>
            <a:r>
              <a:rPr lang="en-IE" sz="2000" dirty="0"/>
              <a:t>high-frequency use linked to mental and physical health and social problems </a:t>
            </a:r>
          </a:p>
          <a:p>
            <a:pPr>
              <a:lnSpc>
                <a:spcPct val="120000"/>
              </a:lnSpc>
            </a:pPr>
            <a:endParaRPr lang="en-IE" sz="2000" b="1" dirty="0"/>
          </a:p>
          <a:p>
            <a:pPr>
              <a:lnSpc>
                <a:spcPct val="120000"/>
              </a:lnSpc>
            </a:pPr>
            <a:r>
              <a:rPr lang="en-IE" sz="2000" dirty="0"/>
              <a:t>Injecting cocaine associated with elevated risk of HIV and HCV infection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6CD2-5A81-41F8-9C71-4A153619C1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002" y="3166579"/>
            <a:ext cx="2533247" cy="1681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0AFB8-BE7A-469E-90A0-38C5D49DC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002" y="1359853"/>
            <a:ext cx="2533248" cy="16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1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26B7-0A3E-44E5-B302-D5898EBC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Methamphetamine: changed production and supply dynamics raise risk of increased use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9E2F6-27A9-4E58-B366-D1E68FDC9F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BAC7A-4C5D-471B-98EE-C48A468C45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122" y="1288325"/>
            <a:ext cx="2803053" cy="1852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A837D-8DD1-48C7-92E6-62FA9E124D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170" y="3284984"/>
            <a:ext cx="2400261" cy="3198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33B4F-B76B-46E9-AF13-5B887D1292E0}"/>
              </a:ext>
            </a:extLst>
          </p:cNvPr>
          <p:cNvSpPr txBox="1"/>
          <p:nvPr/>
        </p:nvSpPr>
        <p:spPr>
          <a:xfrm>
            <a:off x="431800" y="1412776"/>
            <a:ext cx="5212384" cy="394087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20000"/>
          </a:bodyPr>
          <a:lstStyle/>
          <a:p>
            <a:r>
              <a:rPr lang="en-GB" sz="22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Production: </a:t>
            </a:r>
            <a:r>
              <a:rPr lang="en-GB" sz="2200" dirty="0">
                <a:ea typeface="ＭＳ Ｐゴシック" charset="0"/>
                <a:cs typeface="ＭＳ Ｐゴシック" charset="0"/>
              </a:rPr>
              <a:t>large-scale sites now detected; </a:t>
            </a:r>
            <a:r>
              <a:rPr lang="en-IE" sz="2200" dirty="0">
                <a:ea typeface="ＭＳ Ｐゴシック" charset="0"/>
                <a:cs typeface="ＭＳ Ｐゴシック" charset="0"/>
              </a:rPr>
              <a:t>collaboration between European and Mexican criminals</a:t>
            </a:r>
          </a:p>
          <a:p>
            <a:endParaRPr lang="en-IE" sz="2200" b="1" dirty="0">
              <a:ea typeface="ＭＳ Ｐゴシック" charset="0"/>
              <a:cs typeface="ＭＳ Ｐゴシック" charset="0"/>
            </a:endParaRPr>
          </a:p>
          <a:p>
            <a:r>
              <a:rPr lang="en-IE" sz="22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Europe’s role: </a:t>
            </a:r>
            <a:r>
              <a:rPr lang="en-IE" sz="2200" dirty="0">
                <a:ea typeface="ＭＳ Ｐゴシック" charset="0"/>
                <a:cs typeface="ＭＳ Ｐゴシック" charset="0"/>
              </a:rPr>
              <a:t>large quantities produced for global export</a:t>
            </a:r>
          </a:p>
          <a:p>
            <a:endParaRPr lang="en-IE" sz="2200" b="1" dirty="0">
              <a:ea typeface="ＭＳ Ｐゴシック" charset="0"/>
              <a:cs typeface="ＭＳ Ｐゴシック" charset="0"/>
            </a:endParaRPr>
          </a:p>
          <a:p>
            <a:r>
              <a:rPr lang="en-IE" sz="22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Consumption in Europe: </a:t>
            </a:r>
            <a:r>
              <a:rPr lang="en-IE" sz="2200" dirty="0">
                <a:ea typeface="ＭＳ Ｐゴシック" charset="0"/>
                <a:cs typeface="ＭＳ Ｐゴシック" charset="0"/>
              </a:rPr>
              <a:t>still low, but potential to grow with diffusion of use to more continues</a:t>
            </a:r>
          </a:p>
          <a:p>
            <a:endParaRPr lang="en-IE" sz="2200" b="1" dirty="0">
              <a:ea typeface="ＭＳ Ｐゴシック" charset="0"/>
              <a:cs typeface="ＭＳ Ｐゴシック" charset="0"/>
            </a:endParaRPr>
          </a:p>
          <a:p>
            <a:r>
              <a:rPr lang="en-IE" sz="22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Harms: </a:t>
            </a:r>
            <a:r>
              <a:rPr lang="en-IE" sz="2200" dirty="0">
                <a:ea typeface="ＭＳ Ｐゴシック" charset="0"/>
                <a:cs typeface="ＭＳ Ｐゴシック" charset="0"/>
              </a:rPr>
              <a:t>acute toxicity, psychotic episodes, polydrug use, blood-borne viruses from injecting </a:t>
            </a:r>
            <a:r>
              <a:rPr lang="en-IE" sz="2400" dirty="0"/>
              <a:t>and</a:t>
            </a:r>
            <a:r>
              <a:rPr lang="en-IE" sz="2200" dirty="0">
                <a:ea typeface="ＭＳ Ｐゴシック" charset="0"/>
                <a:cs typeface="ＭＳ Ｐゴシック" charset="0"/>
              </a:rPr>
              <a:t> death</a:t>
            </a:r>
            <a:r>
              <a:rPr lang="en-IE" sz="2200" b="1" dirty="0">
                <a:ea typeface="ＭＳ Ｐゴシック" charset="0"/>
                <a:cs typeface="ＭＳ Ｐゴシック" charset="0"/>
              </a:rPr>
              <a:t> </a:t>
            </a:r>
            <a:endParaRPr lang="en-IE" sz="2200" b="1" dirty="0">
              <a:ea typeface="ＭＳ Ｐゴシック" charset="0"/>
              <a:cs typeface="Arial" panose="020B0604020202020204" pitchFamily="34" charset="0"/>
            </a:endParaRPr>
          </a:p>
          <a:p>
            <a:endParaRPr lang="en-IE" sz="2200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4C163-42F3-4FB8-855B-A3B9CBDC6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507" y="4955309"/>
            <a:ext cx="2037677" cy="1526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120E0-D5B7-4F6D-A9D6-CDA3F766A43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56" y="4955309"/>
            <a:ext cx="2562113" cy="152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6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4BF4-4C7D-4645-B1AD-D94773087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Darknet drug markets: signs of decline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ABC93-3A47-4704-9371-71D67D1809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C14E9-26D0-4B42-85B0-48B85AB50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424" y="1343129"/>
            <a:ext cx="2657983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190C8-8A56-4380-8CBE-BD3143794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428" y="3204129"/>
            <a:ext cx="2088234" cy="3343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96CDE6-2A4E-4659-9CD7-EF07A8FBF54E}"/>
              </a:ext>
            </a:extLst>
          </p:cNvPr>
          <p:cNvSpPr txBox="1"/>
          <p:nvPr/>
        </p:nvSpPr>
        <p:spPr>
          <a:xfrm>
            <a:off x="420338" y="1412776"/>
            <a:ext cx="5285956" cy="474222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GB" sz="22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Digitally enabled drug markets: </a:t>
            </a:r>
            <a:r>
              <a:rPr lang="en-IE" sz="2200" dirty="0">
                <a:ea typeface="ＭＳ Ｐゴシック" charset="0"/>
                <a:cs typeface="ＭＳ Ｐゴシック" charset="0"/>
              </a:rPr>
              <a:t>darknet markets, social media </a:t>
            </a:r>
            <a:r>
              <a:rPr lang="en-IE" sz="2400" dirty="0"/>
              <a:t>and</a:t>
            </a:r>
            <a:r>
              <a:rPr lang="en-IE" sz="2200" dirty="0">
                <a:ea typeface="ＭＳ Ｐゴシック" charset="0"/>
                <a:cs typeface="ＭＳ Ｐゴシック" charset="0"/>
              </a:rPr>
              <a:t> instant messaging apps</a:t>
            </a:r>
          </a:p>
          <a:p>
            <a:endParaRPr lang="en-IE" sz="2200" b="1" dirty="0">
              <a:ea typeface="ＭＳ Ｐゴシック" charset="0"/>
              <a:cs typeface="Arial" panose="020B0604020202020204" pitchFamily="34" charset="0"/>
            </a:endParaRPr>
          </a:p>
          <a:p>
            <a:r>
              <a:rPr lang="en-IE" sz="2200" b="1" dirty="0">
                <a:solidFill>
                  <a:schemeClr val="accent6"/>
                </a:solidFill>
                <a:ea typeface="ＭＳ Ｐゴシック" charset="0"/>
                <a:cs typeface="Arial" panose="020B0604020202020204" pitchFamily="34" charset="0"/>
              </a:rPr>
              <a:t>Darknet markets impacted by: </a:t>
            </a:r>
            <a:r>
              <a:rPr lang="en-IE" sz="2200" dirty="0">
                <a:ea typeface="ＭＳ Ｐゴシック" charset="0"/>
                <a:cs typeface="Arial" panose="020B0604020202020204" pitchFamily="34" charset="0"/>
              </a:rPr>
              <a:t>COVID-19 pandemic, law-enforcement activity, scams, delivery problems </a:t>
            </a:r>
            <a:r>
              <a:rPr lang="en-IE" sz="2400" dirty="0"/>
              <a:t>and</a:t>
            </a:r>
            <a:r>
              <a:rPr lang="en-IE" sz="2200" dirty="0">
                <a:ea typeface="ＭＳ Ｐゴシック" charset="0"/>
                <a:cs typeface="Arial" panose="020B0604020202020204" pitchFamily="34" charset="0"/>
              </a:rPr>
              <a:t> long periods of downtime</a:t>
            </a:r>
          </a:p>
          <a:p>
            <a:endParaRPr lang="en-IE" sz="2200" b="1" dirty="0">
              <a:ea typeface="ＭＳ Ｐゴシック" charset="0"/>
              <a:cs typeface="Arial" panose="020B0604020202020204" pitchFamily="34" charset="0"/>
            </a:endParaRPr>
          </a:p>
          <a:p>
            <a:r>
              <a:rPr lang="en-IE" sz="2200" b="1" dirty="0">
                <a:solidFill>
                  <a:schemeClr val="accent6"/>
                </a:solidFill>
                <a:ea typeface="ＭＳ Ｐゴシック" charset="0"/>
                <a:cs typeface="Arial" panose="020B0604020202020204" pitchFamily="34" charset="0"/>
              </a:rPr>
              <a:t>Declining revenues: </a:t>
            </a:r>
            <a:r>
              <a:rPr lang="en-IE" sz="2200" dirty="0">
                <a:ea typeface="ＭＳ Ｐゴシック" charset="0"/>
                <a:cs typeface="Arial" panose="020B0604020202020204" pitchFamily="34" charset="0"/>
              </a:rPr>
              <a:t>EUR 30 000 per day in 2021 (down from EUR 1 million per day in 2020)</a:t>
            </a:r>
          </a:p>
          <a:p>
            <a:endParaRPr lang="en-IE" sz="2200" b="1" dirty="0">
              <a:ea typeface="ＭＳ Ｐゴシック" charset="0"/>
              <a:cs typeface="Arial" panose="020B0604020202020204" pitchFamily="34" charset="0"/>
            </a:endParaRPr>
          </a:p>
          <a:p>
            <a:r>
              <a:rPr lang="en-IE" sz="2200" b="1" dirty="0">
                <a:solidFill>
                  <a:schemeClr val="accent6"/>
                </a:solidFill>
                <a:ea typeface="ＭＳ Ｐゴシック" charset="0"/>
                <a:cs typeface="Arial" panose="020B0604020202020204" pitchFamily="34" charset="0"/>
              </a:rPr>
              <a:t>Other technology: </a:t>
            </a:r>
            <a:r>
              <a:rPr lang="en-IE" sz="2200" dirty="0">
                <a:ea typeface="ＭＳ Ｐゴシック" charset="0"/>
                <a:cs typeface="Arial" panose="020B0604020202020204" pitchFamily="34" charset="0"/>
              </a:rPr>
              <a:t>sales using social media </a:t>
            </a:r>
            <a:r>
              <a:rPr lang="en-IE" sz="2400" dirty="0"/>
              <a:t>and</a:t>
            </a:r>
            <a:r>
              <a:rPr lang="en-IE" sz="2200" dirty="0">
                <a:ea typeface="ＭＳ Ｐゴシック" charset="0"/>
                <a:cs typeface="Arial" panose="020B0604020202020204" pitchFamily="34" charset="0"/>
              </a:rPr>
              <a:t> instant messaging apps gaining interest</a:t>
            </a:r>
          </a:p>
          <a:p>
            <a:endParaRPr lang="en-IE" sz="2200" b="1" dirty="0">
              <a:ea typeface="ＭＳ Ｐゴシック" charset="0"/>
              <a:cs typeface="Arial" panose="020B0604020202020204" pitchFamily="34" charset="0"/>
            </a:endParaRPr>
          </a:p>
          <a:p>
            <a:endParaRPr lang="en-IE" sz="22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E21E5-CBB5-42C7-BA2E-9469FC823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916342"/>
            <a:ext cx="1860992" cy="12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1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B761-DCEC-40AE-84F1-6226DC12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Injecting drug use: declining, but still a concern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C8704-C848-43A6-92CF-6C7EB26224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554A0-EEE2-4CD8-A73E-21E740DDB2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29" y="1495179"/>
            <a:ext cx="2557598" cy="291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B7049-2278-4394-B370-C6477C76010C}"/>
              </a:ext>
            </a:extLst>
          </p:cNvPr>
          <p:cNvSpPr txBox="1"/>
          <p:nvPr/>
        </p:nvSpPr>
        <p:spPr>
          <a:xfrm>
            <a:off x="431800" y="1527717"/>
            <a:ext cx="5148312" cy="463758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Injecting</a:t>
            </a:r>
            <a:r>
              <a:rPr lang="en-GB" sz="2000" b="1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: </a:t>
            </a:r>
            <a:r>
              <a:rPr lang="en-GB" sz="2000">
                <a:ea typeface="ＭＳ Ｐゴシック" charset="0"/>
                <a:cs typeface="ＭＳ Ｐゴシック" charset="0"/>
              </a:rPr>
              <a:t>22 % of first-time treatment clients </a:t>
            </a:r>
            <a:r>
              <a:rPr lang="en-GB" sz="2000"/>
              <a:t>with heroin as their primary drug</a:t>
            </a:r>
            <a:r>
              <a:rPr lang="en-GB" sz="2000">
                <a:ea typeface="ＭＳ Ｐゴシック" charset="0"/>
                <a:cs typeface="ＭＳ Ｐゴシック" charset="0"/>
              </a:rPr>
              <a:t> reported injecting as main route of use in 2020</a:t>
            </a:r>
            <a:br>
              <a:rPr lang="en-GB" sz="2000">
                <a:ea typeface="ＭＳ Ｐゴシック" charset="0"/>
                <a:cs typeface="ＭＳ Ｐゴシック" charset="0"/>
              </a:rPr>
            </a:br>
            <a:r>
              <a:rPr lang="en-GB" sz="2000">
                <a:ea typeface="ＭＳ Ｐゴシック" charset="0"/>
                <a:cs typeface="ＭＳ Ｐゴシック" charset="0"/>
              </a:rPr>
              <a:t>(35 % in 2013) </a:t>
            </a:r>
          </a:p>
          <a:p>
            <a:pPr>
              <a:lnSpc>
                <a:spcPct val="120000"/>
              </a:lnSpc>
            </a:pPr>
            <a:endParaRPr lang="en-GB" sz="20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Drugs injected appear more diverse: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opioids, heroin, also amphetamines, cocaine, synthetic cathinones, prescribed opioid medications and other medicines</a:t>
            </a: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Syringe residue analysis: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out of 1 392 used syringes collected in 2020-21 in </a:t>
            </a:r>
            <a:br>
              <a:rPr lang="en-IE" sz="2000" dirty="0">
                <a:ea typeface="ＭＳ Ｐゴシック" charset="0"/>
                <a:cs typeface="ＭＳ Ｐゴシック" charset="0"/>
              </a:rPr>
            </a:br>
            <a:r>
              <a:rPr lang="en-IE" sz="2000" dirty="0">
                <a:ea typeface="ＭＳ Ｐゴシック" charset="0"/>
                <a:cs typeface="ＭＳ Ｐゴシック" charset="0"/>
              </a:rPr>
              <a:t>5 cities, half or more contained stimulants, </a:t>
            </a:r>
            <a:br>
              <a:rPr lang="en-IE" sz="2000" dirty="0">
                <a:ea typeface="ＭＳ Ｐゴシック" charset="0"/>
                <a:cs typeface="ＭＳ Ｐゴシック" charset="0"/>
              </a:rPr>
            </a:br>
            <a:r>
              <a:rPr lang="en-IE" sz="2000" dirty="0">
                <a:ea typeface="ＭＳ Ｐゴシック" charset="0"/>
                <a:cs typeface="ＭＳ Ｐゴシック" charset="0"/>
              </a:rPr>
              <a:t>a third contained two or more drugs</a:t>
            </a: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endParaRPr lang="en-IE" sz="20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ABE54-BF31-4F74-A095-18CDCE41E5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278" y="4667773"/>
            <a:ext cx="2548377" cy="16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0801-E3DE-4796-B475-9FD3D824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Treatment and harm reduction: services still need to be scaled-up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8FE42-F78E-453D-8BEB-57DBB9C20F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pic>
        <p:nvPicPr>
          <p:cNvPr id="5" name="Picture 2" descr="Treatment ">
            <a:extLst>
              <a:ext uri="{FF2B5EF4-FFF2-40B4-BE49-F238E27FC236}">
                <a16:creationId xmlns:a16="http://schemas.microsoft.com/office/drawing/2014/main" id="{8D9152FB-97FA-479C-A80B-980E0ECB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755" y="1296670"/>
            <a:ext cx="2229984" cy="12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EFF971-5FFD-49CE-A84F-10C10FC92C7C}"/>
              </a:ext>
            </a:extLst>
          </p:cNvPr>
          <p:cNvSpPr txBox="1"/>
          <p:nvPr/>
        </p:nvSpPr>
        <p:spPr>
          <a:xfrm>
            <a:off x="431800" y="1484784"/>
            <a:ext cx="5749517" cy="463758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WHO targets:</a:t>
            </a:r>
            <a:r>
              <a:rPr lang="en-GB" sz="20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sz="2000" dirty="0">
                <a:ea typeface="ＭＳ Ｐゴシック" charset="0"/>
                <a:cs typeface="ＭＳ Ｐゴシック" charset="0"/>
              </a:rPr>
              <a:t>only four reporting countries in 2020 distributed 200 syringes per person who injects and had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40 % of the population of high-risk opioid users in opioid agonist treatment</a:t>
            </a: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Prevalence of high-risk opioid use: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estimated at 0.34 % for the EU adult population, equivalent to around 1 million high-risk opioid users in 2020 </a:t>
            </a: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Opioid agonist treatment: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514 000 clients in 2020</a:t>
            </a: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sz="2000" dirty="0"/>
              <a:t>Considerable access differences exist between countries.</a:t>
            </a:r>
            <a:endParaRPr lang="en-IE" sz="20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03CC3-2E94-44F3-8699-2DF25F31E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54" y="4516277"/>
            <a:ext cx="2229984" cy="2229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03926A-D7B5-4208-B008-1CEE0D42F5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54" y="2660174"/>
            <a:ext cx="2229984" cy="17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BF8BB-042A-462A-B2D9-53AD0D59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Drug-induced deaths: driven by opioids and other drugs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13519-C17C-40E6-BCAC-38FE4A3A25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1DB02-6C22-4BB6-8FDE-4FC599CBF1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683" y="4866868"/>
            <a:ext cx="2955046" cy="1688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ED0BE0-3105-4037-A031-49D140079DFB}"/>
              </a:ext>
            </a:extLst>
          </p:cNvPr>
          <p:cNvSpPr txBox="1"/>
          <p:nvPr/>
        </p:nvSpPr>
        <p:spPr>
          <a:xfrm>
            <a:off x="1187624" y="1916832"/>
            <a:ext cx="5760640" cy="230425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en-I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EF7B9-29AC-4018-9F71-83EEDDB0AE69}"/>
              </a:ext>
            </a:extLst>
          </p:cNvPr>
          <p:cNvSpPr txBox="1"/>
          <p:nvPr/>
        </p:nvSpPr>
        <p:spPr>
          <a:xfrm>
            <a:off x="431800" y="1412776"/>
            <a:ext cx="5290437" cy="474222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10000"/>
          </a:bodyPr>
          <a:lstStyle/>
          <a:p>
            <a:r>
              <a:rPr lang="en-GB" sz="24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Overdose deaths: </a:t>
            </a:r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 estimated </a:t>
            </a:r>
            <a:b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5 800 in EU in 2020</a:t>
            </a:r>
          </a:p>
          <a:p>
            <a:endParaRPr lang="pt-PT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IE" sz="24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Mortality</a:t>
            </a:r>
            <a:r>
              <a:rPr lang="pt-PT" sz="2400" b="1" dirty="0">
                <a:solidFill>
                  <a:schemeClr val="accent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E" sz="2400" b="1" dirty="0">
                <a:solidFill>
                  <a:schemeClr val="accent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rate</a:t>
            </a:r>
            <a:r>
              <a:rPr lang="pt-PT" sz="2400" b="1" dirty="0">
                <a:solidFill>
                  <a:schemeClr val="accent6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t-PT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16.7 </a:t>
            </a:r>
            <a:r>
              <a:rPr lang="en-IE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deaths</a:t>
            </a:r>
            <a:r>
              <a:rPr lang="pt-PT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per </a:t>
            </a:r>
            <a:r>
              <a:rPr lang="en-IE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million</a:t>
            </a:r>
            <a:r>
              <a:rPr lang="pt-PT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Polydrug toxicity: </a:t>
            </a:r>
            <a:r>
              <a:rPr lang="en-IE" sz="2400" dirty="0">
                <a:cs typeface="Arial" panose="020B0604020202020204" pitchFamily="34" charset="0"/>
              </a:rPr>
              <a:t>illicit opioids, other illicit drugs, medicines and alcohol</a:t>
            </a:r>
          </a:p>
          <a:p>
            <a:endParaRPr lang="en-I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2400" b="1" dirty="0">
                <a:solidFill>
                  <a:schemeClr val="accent6"/>
                </a:solidFill>
                <a:cs typeface="Arial" panose="020B0604020202020204" pitchFamily="34" charset="0"/>
              </a:rPr>
              <a:t>Benzodiazepines: </a:t>
            </a:r>
            <a:r>
              <a:rPr lang="en-IE" sz="2400" dirty="0">
                <a:cs typeface="Arial" panose="020B0604020202020204" pitchFamily="34" charset="0"/>
              </a:rPr>
              <a:t>common </a:t>
            </a:r>
            <a:r>
              <a:rPr lang="en-IE" sz="2400">
                <a:cs typeface="Arial" panose="020B0604020202020204" pitchFamily="34" charset="0"/>
              </a:rPr>
              <a:t>in drug-induced-death </a:t>
            </a:r>
            <a:r>
              <a:rPr lang="en-IE" sz="2400" dirty="0">
                <a:cs typeface="Arial" panose="020B0604020202020204" pitchFamily="34" charset="0"/>
              </a:rPr>
              <a:t>toxicological reports in some countries </a:t>
            </a:r>
          </a:p>
          <a:p>
            <a:endParaRPr lang="en-IE" sz="2400" b="1" dirty="0">
              <a:cs typeface="Arial" panose="020B0604020202020204" pitchFamily="34" charset="0"/>
            </a:endParaRPr>
          </a:p>
          <a:p>
            <a:r>
              <a:rPr lang="en-IE" sz="2400" b="1" dirty="0">
                <a:solidFill>
                  <a:schemeClr val="accent6"/>
                </a:solidFill>
                <a:cs typeface="Arial" panose="020B0604020202020204" pitchFamily="34" charset="0"/>
              </a:rPr>
              <a:t>Opioids:</a:t>
            </a:r>
            <a:r>
              <a:rPr lang="en-IE" sz="2400" b="1" dirty="0">
                <a:cs typeface="Arial" panose="020B0604020202020204" pitchFamily="34" charset="0"/>
              </a:rPr>
              <a:t> </a:t>
            </a:r>
            <a:r>
              <a:rPr lang="en-IE" sz="2400" dirty="0">
                <a:cs typeface="Arial" panose="020B0604020202020204" pitchFamily="34" charset="0"/>
              </a:rPr>
              <a:t>present in around three quarters of all drug-induced deaths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4ADC9-FE4E-46D1-8E84-3A36AC66AE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684" y="1309100"/>
            <a:ext cx="2982066" cy="1660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F1BEA-6D3F-4A67-BE7A-CDD93B5680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683" y="3071994"/>
            <a:ext cx="2955046" cy="16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26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6A76B-46AD-45BA-8E98-17814AF4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Developments in Afghanistan: implications for European drug markets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7434A-F753-4D7F-BB35-B98D0CFAD1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F4479-D217-47CB-964B-8709CE2388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048" y="4552713"/>
            <a:ext cx="1572861" cy="2205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636F0-5EA9-45FA-8541-968AB0FF46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113316"/>
            <a:ext cx="2154108" cy="2190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5EE74-2F83-4775-8058-6985A4128C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048" y="1271240"/>
            <a:ext cx="2166000" cy="144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19FF4-2F09-42FF-B3B8-A51BD4C210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2409905"/>
            <a:ext cx="2290159" cy="1522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C4B3BF-DDFD-4151-86B9-3260CE5853D0}"/>
              </a:ext>
            </a:extLst>
          </p:cNvPr>
          <p:cNvSpPr txBox="1"/>
          <p:nvPr/>
        </p:nvSpPr>
        <p:spPr>
          <a:xfrm>
            <a:off x="431800" y="1561979"/>
            <a:ext cx="4943248" cy="474222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20000"/>
          </a:bodyPr>
          <a:lstStyle/>
          <a:p>
            <a:r>
              <a:rPr lang="en-GB" sz="24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Production: </a:t>
            </a:r>
            <a:r>
              <a:rPr lang="en-GB" sz="2400" dirty="0">
                <a:ea typeface="ＭＳ Ｐゴシック" charset="0"/>
                <a:cs typeface="ＭＳ Ｐゴシック" charset="0"/>
              </a:rPr>
              <a:t>world’s largest producer of illicit opium </a:t>
            </a:r>
            <a:r>
              <a:rPr lang="en-IE" sz="2400" dirty="0"/>
              <a:t>and</a:t>
            </a:r>
            <a:r>
              <a:rPr lang="en-GB" sz="2400" dirty="0">
                <a:ea typeface="ＭＳ Ｐゴシック" charset="0"/>
                <a:cs typeface="ＭＳ Ｐゴシック" charset="0"/>
              </a:rPr>
              <a:t> heroin, large-scale ephedra-based methamphetamine production also now detected </a:t>
            </a:r>
          </a:p>
          <a:p>
            <a:endParaRPr lang="pt-PT" sz="2400" b="1" dirty="0">
              <a:ea typeface="ＭＳ Ｐゴシック" charset="0"/>
              <a:cs typeface="ＭＳ Ｐゴシック" charset="0"/>
            </a:endParaRPr>
          </a:p>
          <a:p>
            <a:r>
              <a:rPr lang="en-GB" sz="24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Economic </a:t>
            </a:r>
            <a:r>
              <a:rPr lang="en-IE" sz="2400" b="1" dirty="0">
                <a:solidFill>
                  <a:schemeClr val="accent6"/>
                </a:solidFill>
              </a:rPr>
              <a:t>and</a:t>
            </a:r>
            <a:r>
              <a:rPr lang="en-GB" sz="24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humanitarian crisis: </a:t>
            </a:r>
            <a:r>
              <a:rPr lang="en-GB" sz="2400" dirty="0">
                <a:ea typeface="ＭＳ Ｐゴシック" charset="0"/>
                <a:cs typeface="ＭＳ Ｐゴシック" charset="0"/>
              </a:rPr>
              <a:t>could increase drug cultivation, production and trafficking to Europe</a:t>
            </a:r>
            <a:r>
              <a:rPr lang="en-IE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endParaRPr lang="en-IE" sz="2400" b="1" dirty="0">
              <a:ea typeface="ＭＳ Ｐゴシック" charset="0"/>
              <a:cs typeface="ＭＳ Ｐゴシック" charset="0"/>
            </a:endParaRPr>
          </a:p>
          <a:p>
            <a:r>
              <a:rPr lang="en-IE" sz="24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Cultivation bans: </a:t>
            </a:r>
            <a:r>
              <a:rPr lang="en-IE" sz="2400" dirty="0">
                <a:ea typeface="ＭＳ Ｐゴシック" charset="0"/>
                <a:cs typeface="ＭＳ Ｐゴシック" charset="0"/>
              </a:rPr>
              <a:t>hard to enforce</a:t>
            </a:r>
          </a:p>
          <a:p>
            <a:endParaRPr lang="en-IE" sz="2400" b="1" dirty="0">
              <a:ea typeface="ＭＳ Ｐゴシック" charset="0"/>
              <a:cs typeface="ＭＳ Ｐゴシック" charset="0"/>
            </a:endParaRPr>
          </a:p>
          <a:p>
            <a:r>
              <a:rPr lang="en-IE" sz="24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Seizures: </a:t>
            </a:r>
            <a:r>
              <a:rPr lang="en-IE" sz="2400" dirty="0">
                <a:ea typeface="ＭＳ Ｐゴシック" charset="0"/>
                <a:cs typeface="ＭＳ Ｐゴシック" charset="0"/>
              </a:rPr>
              <a:t>record amounts of methamphetamine seized on main heroin trafficking routes towards Europe</a:t>
            </a:r>
          </a:p>
          <a:p>
            <a:endParaRPr lang="pt-PT" sz="2400" dirty="0">
              <a:ea typeface="ＭＳ Ｐゴシック" charset="0"/>
              <a:cs typeface="ＭＳ Ｐゴシック" charset="0"/>
            </a:endParaRPr>
          </a:p>
          <a:p>
            <a:r>
              <a:rPr lang="en-IE" sz="2400" dirty="0">
                <a:ea typeface="ＭＳ Ｐゴシック" charset="0"/>
                <a:cs typeface="ＭＳ Ｐゴシック" charset="0"/>
              </a:rPr>
              <a:t>Future developments currently unclear but require monitoring</a:t>
            </a:r>
            <a:endParaRPr lang="en-IE" sz="2400" dirty="0"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5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862EF-BE13-4AEF-8F59-3A93D3C6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War in Ukraine: increases uncertainty of Europe’s drug situation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BD9A7-DA8D-4AB5-B809-D14F266FB2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97979-2C20-4190-B939-054C705B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57" y="2276872"/>
            <a:ext cx="3626928" cy="2123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0C2E4C-B68A-4D30-B922-92AC09327E05}"/>
              </a:ext>
            </a:extLst>
          </p:cNvPr>
          <p:cNvSpPr txBox="1"/>
          <p:nvPr/>
        </p:nvSpPr>
        <p:spPr>
          <a:xfrm>
            <a:off x="431800" y="1527717"/>
            <a:ext cx="4428232" cy="463758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Russia’s invasion: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triggered a major humanitarian crisis with ongoing</a:t>
            </a:r>
            <a:r>
              <a:rPr lang="en-GB" sz="2000" dirty="0">
                <a:ea typeface="ＭＳ Ｐゴシック" charset="0"/>
                <a:cs typeface="ＭＳ Ｐゴシック" charset="0"/>
              </a:rPr>
              <a:t> implications</a:t>
            </a:r>
          </a:p>
          <a:p>
            <a:pPr>
              <a:lnSpc>
                <a:spcPct val="120000"/>
              </a:lnSpc>
            </a:pPr>
            <a:endParaRPr lang="en-GB" sz="2000" b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Too soon to assess impact: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drug markets, drug use or the provision of services for those with drug problems </a:t>
            </a: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Priority needs: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 continuity of treatment, language services and the provision of accommodation and social welfare support </a:t>
            </a:r>
            <a:endParaRPr lang="en-IE" sz="2000" b="1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1584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Drug Report 2022</a:t>
            </a:r>
            <a:endParaRPr lang="en-US" dirty="0"/>
          </a:p>
        </p:txBody>
      </p:sp>
      <p:sp>
        <p:nvSpPr>
          <p:cNvPr id="97282" name="Slide Number Placeholder 2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F505168-72CB-4353-9801-C8AA24143913}" type="slidenum">
              <a:rPr lang="en-GB" altLang="en-US" sz="1200">
                <a:solidFill>
                  <a:srgbClr val="898989"/>
                </a:solidFill>
              </a:rPr>
              <a:pPr eaLnBrk="1" hangingPunct="1"/>
              <a:t>2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7250" y="352425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3645024"/>
            <a:ext cx="1800200" cy="187220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E4D83-3EA6-429E-9190-971F10E57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184" y="1955661"/>
            <a:ext cx="1858504" cy="1402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54FD5-B3C5-47C9-AC52-E080B3286E15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864" y="4071852"/>
            <a:ext cx="1553308" cy="209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955888-D3D4-4309-89AB-64ED1A302BC5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710557" y="3939742"/>
            <a:ext cx="1827187" cy="2438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AC4B04-8331-454C-B83D-D660ED5003B3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737545" y="1438557"/>
            <a:ext cx="1800199" cy="2426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44B4D8-66E8-438E-8898-C0CACC2A2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399" y="3717032"/>
            <a:ext cx="3426216" cy="2570463"/>
          </a:xfrm>
          <a:prstGeom prst="rect">
            <a:avLst/>
          </a:prstGeom>
        </p:spPr>
      </p:pic>
      <p:pic>
        <p:nvPicPr>
          <p:cNvPr id="1026" name="Picture 2" descr="https://www.emcdda.europa.eu/sites/default/files/publication_covers/ERG2021-Miniguide-Action-Framework.png">
            <a:extLst>
              <a:ext uri="{FF2B5EF4-FFF2-40B4-BE49-F238E27FC236}">
                <a16:creationId xmlns:a16="http://schemas.microsoft.com/office/drawing/2014/main" id="{66949448-DC12-4273-AD84-D5434020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807" y="1729449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81D736-1DD1-4DF3-98DD-5E8298273B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2790" y="1454478"/>
            <a:ext cx="1535702" cy="218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6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0921-D31D-45AB-8979-5218BE0F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EDR 2022: concluding remarks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03754-F52B-4642-9CF3-5FEC8B561A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7E3139-0056-465F-BDE7-E536BA8B14D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1800" y="1338140"/>
            <a:ext cx="6584740" cy="5361087"/>
          </a:xfrm>
        </p:spPr>
        <p:txBody>
          <a:bodyPr/>
          <a:lstStyle/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ea typeface="Calibri" panose="020F0502020204030204" pitchFamily="34" charset="0"/>
                <a:cs typeface="Calibri" panose="020F0502020204030204" pitchFamily="34" charset="0"/>
              </a:rPr>
              <a:t>Drug supply and use bounced back after COVID-19 disruption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ea typeface="Calibri" panose="020F0502020204030204" pitchFamily="34" charset="0"/>
                <a:cs typeface="Calibri" panose="020F0502020204030204" pitchFamily="34" charset="0"/>
              </a:rPr>
              <a:t>Digitalisation of drug markets may have accelerated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ea typeface="Calibri" panose="020F0502020204030204" pitchFamily="34" charset="0"/>
                <a:cs typeface="Calibri" panose="020F0502020204030204" pitchFamily="34" charset="0"/>
              </a:rPr>
              <a:t>Innovation driving high availability and greater diversity of substances: increased synthetic drug production, large seizures and new trafficking routes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endParaRPr lang="en-IE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ea typeface="Calibri" panose="020F0502020204030204" pitchFamily="34" charset="0"/>
                <a:cs typeface="Arial" panose="020B0604020202020204" pitchFamily="34" charset="0"/>
              </a:rPr>
              <a:t>Today, drugs are </a:t>
            </a:r>
            <a:r>
              <a:rPr lang="en-IE" dirty="0">
                <a:solidFill>
                  <a:schemeClr val="accent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everywhere</a:t>
            </a:r>
            <a:r>
              <a:rPr lang="en-IE" dirty="0">
                <a:ea typeface="Calibri" panose="020F0502020204030204" pitchFamily="34" charset="0"/>
                <a:cs typeface="Arial" panose="020B0604020202020204" pitchFamily="34" charset="0"/>
              </a:rPr>
              <a:t>, almost </a:t>
            </a:r>
            <a:r>
              <a:rPr lang="en-IE" dirty="0">
                <a:solidFill>
                  <a:schemeClr val="accent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everything</a:t>
            </a:r>
            <a:r>
              <a:rPr lang="en-IE" dirty="0">
                <a:ea typeface="Calibri" panose="020F0502020204030204" pitchFamily="34" charset="0"/>
                <a:cs typeface="Arial" panose="020B0604020202020204" pitchFamily="34" charset="0"/>
              </a:rPr>
              <a:t> can be a drug, </a:t>
            </a:r>
            <a:r>
              <a:rPr lang="en-IE" dirty="0">
                <a:solidFill>
                  <a:schemeClr val="accent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everyone</a:t>
            </a:r>
            <a:r>
              <a:rPr lang="en-IE" dirty="0">
                <a:ea typeface="Calibri" panose="020F0502020204030204" pitchFamily="34" charset="0"/>
                <a:cs typeface="Arial" panose="020B0604020202020204" pitchFamily="34" charset="0"/>
              </a:rPr>
              <a:t> can be affected, whether directly or indirectly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ea typeface="Calibri" panose="020F0502020204030204" pitchFamily="34" charset="0"/>
                <a:cs typeface="Arial" panose="020B0604020202020204" pitchFamily="34" charset="0"/>
              </a:rPr>
              <a:t>Humanitarian crisis in Afghanistan and Ukraine also has the potential to impact on Europe’s drug problems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ea typeface="Calibri" panose="020F0502020204030204" pitchFamily="34" charset="0"/>
                <a:cs typeface="Arial" panose="020B0604020202020204" pitchFamily="34" charset="0"/>
              </a:rPr>
              <a:t>EU Drugs Strategy and Action Plan (2021-25) provides a key framework for coordinated action </a:t>
            </a:r>
          </a:p>
          <a:p>
            <a:pPr marL="539750" lvl="3" indent="-360363">
              <a:tabLst>
                <a:tab pos="269875" algn="l"/>
                <a:tab pos="360363" algn="l"/>
              </a:tabLst>
            </a:pPr>
            <a:endParaRPr lang="en-IE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D8E5-FB65-41EF-B183-384C4F336D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81" y="4036277"/>
            <a:ext cx="1574952" cy="227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5C0A2C-AD5F-41F6-9AA7-98DC47723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506" y="1338140"/>
            <a:ext cx="1535702" cy="218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44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2768" y="2996903"/>
            <a:ext cx="8316664" cy="1088504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IE" dirty="0">
                <a:solidFill>
                  <a:srgbClr val="58595B"/>
                </a:solidFill>
                <a:ea typeface="ＭＳ Ｐゴシック" pitchFamily="34" charset="-128"/>
              </a:rPr>
              <a:t>#EuropeanDrugReport2022</a:t>
            </a:r>
            <a:br>
              <a:rPr lang="en-US" altLang="en-US" dirty="0">
                <a:solidFill>
                  <a:srgbClr val="58595B"/>
                </a:solidFill>
                <a:ea typeface="ＭＳ Ｐゴシック" pitchFamily="34" charset="-128"/>
              </a:rPr>
            </a:br>
            <a:r>
              <a:rPr lang="en-US" altLang="en-US" dirty="0">
                <a:solidFill>
                  <a:srgbClr val="58595B"/>
                </a:solidFill>
                <a:ea typeface="ＭＳ Ｐゴシック" pitchFamily="34" charset="-128"/>
              </a:rPr>
              <a:t>#HealthierEurope #MoreSecureEurope</a:t>
            </a:r>
          </a:p>
        </p:txBody>
      </p:sp>
      <p:sp>
        <p:nvSpPr>
          <p:cNvPr id="1894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1800" y="3716338"/>
            <a:ext cx="8172450" cy="433387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ea typeface="ＭＳ Ｐゴシック" pitchFamily="-84" charset="-128"/>
            </a:endParaRPr>
          </a:p>
        </p:txBody>
      </p:sp>
      <p:sp>
        <p:nvSpPr>
          <p:cNvPr id="18739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31800" y="2060848"/>
            <a:ext cx="8172450" cy="78581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4000" dirty="0">
                <a:ea typeface="ＭＳ Ｐゴシック" pitchFamily="34" charset="-128"/>
              </a:rPr>
              <a:t>emcdda.europa.eu/edr2022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843181-0739-47A1-B098-C8993B770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4759875"/>
            <a:ext cx="1919041" cy="1447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B75B6-D43C-4233-BA44-E0272EA6E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251646"/>
            <a:ext cx="1535702" cy="218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16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EF2E-368B-47B4-8F22-AE2B9687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EDR 2022: </a:t>
            </a:r>
            <a:r>
              <a:rPr lang="en-IE" sz="2800" dirty="0"/>
              <a:t>drug supply and use bounce back after COVID-19 disruption</a:t>
            </a:r>
            <a:endParaRPr lang="en-GB" sz="2800" dirty="0"/>
          </a:p>
        </p:txBody>
      </p:sp>
      <p:sp>
        <p:nvSpPr>
          <p:cNvPr id="97282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F505168-72CB-4353-9801-C8AA24143913}" type="slidenum">
              <a:rPr lang="en-GB" altLang="en-US" sz="1200">
                <a:solidFill>
                  <a:srgbClr val="898989"/>
                </a:solidFill>
              </a:rPr>
              <a:pPr eaLnBrk="1" hangingPunct="1"/>
              <a:t>3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3645024"/>
            <a:ext cx="1800200" cy="187220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D8D16-5F4E-49BF-98EC-4DCE93E0A21D}"/>
              </a:ext>
            </a:extLst>
          </p:cNvPr>
          <p:cNvSpPr txBox="1"/>
          <p:nvPr/>
        </p:nvSpPr>
        <p:spPr>
          <a:xfrm>
            <a:off x="600762" y="1700808"/>
            <a:ext cx="3571295" cy="440525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endParaRPr lang="en-IE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968CB-92F6-46B1-9D5E-21256244D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388" y="1700808"/>
            <a:ext cx="2736304" cy="205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C3F67-C638-46E2-A5D5-8E2263F14E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388" y="3810846"/>
            <a:ext cx="2736304" cy="2597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5BE6E-466A-4834-9472-B721906A7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89" y="1970988"/>
            <a:ext cx="2711558" cy="386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516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BA4E5-E24F-4575-B38D-6D9E833DB87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790E14C8-7224-4A6A-BF0C-6571AC109C6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394" y="5114911"/>
            <a:ext cx="1652701" cy="1370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00B2E-7006-4E33-A46B-062B4E2A34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556" y="5114911"/>
            <a:ext cx="1630619" cy="1368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D59C7-E91F-4250-850D-0B5887A8CF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7"/>
          <a:stretch/>
        </p:blipFill>
        <p:spPr>
          <a:xfrm>
            <a:off x="5341047" y="1535002"/>
            <a:ext cx="1638048" cy="1346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DF729-2841-4A07-ADD8-70A436C19D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547" y="3341074"/>
            <a:ext cx="1624704" cy="1370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0C5B2-5AB5-48A0-A0E1-71BD9C72D925}"/>
              </a:ext>
            </a:extLst>
          </p:cNvPr>
          <p:cNvSpPr txBox="1"/>
          <p:nvPr/>
        </p:nvSpPr>
        <p:spPr>
          <a:xfrm>
            <a:off x="416424" y="1866604"/>
            <a:ext cx="4809860" cy="192215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IE" sz="2300" dirty="0">
                <a:ea typeface="ＭＳ Ｐゴシック" charset="0"/>
                <a:cs typeface="ＭＳ Ｐゴシック" charset="0"/>
              </a:rPr>
              <a:t>Today, drug-related issues appear almost </a:t>
            </a:r>
            <a:r>
              <a:rPr lang="en-IE" sz="23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everywhere</a:t>
            </a:r>
            <a:r>
              <a:rPr lang="en-IE" sz="2300" b="1" dirty="0">
                <a:ea typeface="ＭＳ Ｐゴシック" charset="0"/>
                <a:cs typeface="ＭＳ Ｐゴシック" charset="0"/>
              </a:rPr>
              <a:t> </a:t>
            </a:r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Arial" panose="020B0604020202020204" pitchFamily="34" charset="0"/>
            </a:endParaRPr>
          </a:p>
          <a:p>
            <a:endParaRPr lang="en-IE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E75EC86-EC9C-40F6-A1C7-99CA5140405F}"/>
              </a:ext>
            </a:extLst>
          </p:cNvPr>
          <p:cNvSpPr txBox="1">
            <a:spLocks/>
          </p:cNvSpPr>
          <p:nvPr/>
        </p:nvSpPr>
        <p:spPr bwMode="auto">
          <a:xfrm>
            <a:off x="431800" y="252000"/>
            <a:ext cx="8172450" cy="7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58595B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8595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IE" sz="2800" dirty="0">
                <a:ea typeface="Calibri" panose="020F0502020204030204" pitchFamily="34" charset="0"/>
                <a:cs typeface="Times New Roman" panose="02020603050405020304" pitchFamily="18" charset="0"/>
              </a:rPr>
              <a:t>EDR 2022: Europe’s drug problems have become more complex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CFA26D-7206-450A-B7F8-5EB0210CF7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71" y="1543205"/>
            <a:ext cx="1624704" cy="1346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B9B627-ABF1-488C-8D3C-9526E44FF2F4}"/>
              </a:ext>
            </a:extLst>
          </p:cNvPr>
          <p:cNvSpPr txBox="1"/>
          <p:nvPr/>
        </p:nvSpPr>
        <p:spPr>
          <a:xfrm>
            <a:off x="431800" y="3301509"/>
            <a:ext cx="4809860" cy="115157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IE" sz="2300" dirty="0">
                <a:ea typeface="ＭＳ Ｐゴシック" charset="0"/>
                <a:cs typeface="ＭＳ Ｐゴシック" charset="0"/>
              </a:rPr>
              <a:t>Almost </a:t>
            </a:r>
            <a:r>
              <a:rPr lang="en-IE" sz="23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everything</a:t>
            </a:r>
            <a:r>
              <a:rPr lang="en-IE" sz="2300" b="1" dirty="0">
                <a:ea typeface="ＭＳ Ｐゴシック" charset="0"/>
                <a:cs typeface="ＭＳ Ｐゴシック" charset="0"/>
              </a:rPr>
              <a:t> </a:t>
            </a:r>
            <a:r>
              <a:rPr lang="en-IE" sz="2300" dirty="0">
                <a:ea typeface="ＭＳ Ｐゴシック" charset="0"/>
                <a:cs typeface="ＭＳ Ｐゴシック" charset="0"/>
              </a:rPr>
              <a:t>with psychoactive potential can be </a:t>
            </a:r>
            <a:br>
              <a:rPr lang="en-IE" sz="2300" dirty="0">
                <a:ea typeface="ＭＳ Ｐゴシック" charset="0"/>
                <a:cs typeface="ＭＳ Ｐゴシック" charset="0"/>
              </a:rPr>
            </a:br>
            <a:r>
              <a:rPr lang="en-IE" sz="2300" dirty="0">
                <a:ea typeface="ＭＳ Ｐゴシック" charset="0"/>
                <a:cs typeface="ＭＳ Ｐゴシック" charset="0"/>
              </a:rPr>
              <a:t>a drug</a:t>
            </a:r>
          </a:p>
          <a:p>
            <a:r>
              <a:rPr lang="en-IE" sz="2300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b="1" dirty="0">
              <a:solidFill>
                <a:schemeClr val="accent6"/>
              </a:solidFill>
              <a:ea typeface="ＭＳ Ｐゴシック" charset="0"/>
              <a:cs typeface="Arial" panose="020B0604020202020204" pitchFamily="34" charset="0"/>
            </a:endParaRPr>
          </a:p>
          <a:p>
            <a:endParaRPr lang="en-IE" sz="23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35C5D-F1D1-45D1-9390-46918F318953}"/>
              </a:ext>
            </a:extLst>
          </p:cNvPr>
          <p:cNvSpPr txBox="1"/>
          <p:nvPr/>
        </p:nvSpPr>
        <p:spPr>
          <a:xfrm>
            <a:off x="402048" y="5013176"/>
            <a:ext cx="4809860" cy="98568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IE" sz="23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Everyone</a:t>
            </a:r>
            <a:r>
              <a:rPr lang="en-IE" sz="2300" b="1" dirty="0">
                <a:ea typeface="ＭＳ Ｐゴシック" charset="0"/>
                <a:cs typeface="ＭＳ Ｐゴシック" charset="0"/>
              </a:rPr>
              <a:t> </a:t>
            </a:r>
            <a:r>
              <a:rPr lang="en-IE" sz="2300" dirty="0">
                <a:ea typeface="ＭＳ Ｐゴシック" charset="0"/>
                <a:cs typeface="ＭＳ Ｐゴシック" charset="0"/>
              </a:rPr>
              <a:t>can be affected, </a:t>
            </a:r>
            <a:br>
              <a:rPr lang="en-IE" sz="2300" dirty="0">
                <a:ea typeface="ＭＳ Ｐゴシック" charset="0"/>
                <a:cs typeface="ＭＳ Ｐゴシック" charset="0"/>
              </a:rPr>
            </a:br>
            <a:r>
              <a:rPr lang="en-IE" sz="2300" dirty="0">
                <a:ea typeface="ＭＳ Ｐゴシック" charset="0"/>
                <a:cs typeface="ＭＳ Ｐゴシック" charset="0"/>
              </a:rPr>
              <a:t>whether directly or indirectly</a:t>
            </a:r>
            <a:endParaRPr lang="en-IE" sz="2300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endParaRPr lang="en-IE" sz="2300" dirty="0">
              <a:solidFill>
                <a:schemeClr val="accent6"/>
              </a:solidFill>
              <a:ea typeface="ＭＳ Ｐゴシック" charset="0"/>
              <a:cs typeface="Arial" panose="020B0604020202020204" pitchFamily="34" charset="0"/>
            </a:endParaRPr>
          </a:p>
          <a:p>
            <a:endParaRPr lang="en-IE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0DA9A-6B68-4E04-9243-BF5A177000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047" y="3349094"/>
            <a:ext cx="1638048" cy="1346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79DBA7-DEF2-4C30-9AA5-BB988557B2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138" y="0"/>
            <a:ext cx="966862" cy="137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636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B104-07B6-4170-83D4-4A7A47F2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NPS: potentially harmful substances continue to appear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171FD-B182-4731-AE64-6D163BDCC2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EB66E9D-B181-4F4C-A0E0-5B27B721E02D}"/>
              </a:ext>
            </a:extLst>
          </p:cNvPr>
          <p:cNvSpPr txBox="1">
            <a:spLocks/>
          </p:cNvSpPr>
          <p:nvPr/>
        </p:nvSpPr>
        <p:spPr>
          <a:xfrm>
            <a:off x="431799" y="4005064"/>
            <a:ext cx="4460040" cy="285293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 b="1" kern="1200">
                <a:solidFill>
                  <a:srgbClr val="034EA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defRPr sz="2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79388" indent="-179388" algn="l" rtl="0" eaLnBrk="0" fontAlgn="base" hangingPunct="0">
              <a:spcBef>
                <a:spcPts val="300"/>
              </a:spcBef>
              <a:spcAft>
                <a:spcPts val="300"/>
              </a:spcAft>
              <a:buClr>
                <a:srgbClr val="034EA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358775" indent="-179388" algn="l" rtl="0" eaLnBrk="0" fontAlgn="base" hangingPunct="0">
              <a:spcBef>
                <a:spcPts val="300"/>
              </a:spcBef>
              <a:spcAft>
                <a:spcPts val="300"/>
              </a:spcAft>
              <a:buClr>
                <a:srgbClr val="BFBFBF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/>
              <a:t>Synthetic cathinones: large-scale seizures in 2020, trafficked from India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/>
              <a:t>2021 risk-assessments: 3-MMC and 3-CMC 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/>
              <a:t>15 new synthetic cannabinoids detected in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0D41E-EB75-4A4B-BB51-5E19D49CAD1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393" y="1272456"/>
            <a:ext cx="3569228" cy="547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53FEE-7150-4F75-89B0-342FC61FEC0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800" y="1310810"/>
            <a:ext cx="3230143" cy="2506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815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315E-9088-487F-9130-92868449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Cathinones: record trafficking to Europe, </a:t>
            </a:r>
            <a:br>
              <a:rPr lang="en-IE" sz="2800" dirty="0"/>
            </a:br>
            <a:r>
              <a:rPr lang="en-IE" sz="2800" dirty="0"/>
              <a:t>health harms prompt new controls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3E6DE-A214-4014-9571-1F2B09138D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CF186-B519-46AC-B188-0065538E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490" y="1630524"/>
            <a:ext cx="3011685" cy="1798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0385D-9D7C-4258-97BB-D6613D8023C9}"/>
              </a:ext>
            </a:extLst>
          </p:cNvPr>
          <p:cNvSpPr txBox="1"/>
          <p:nvPr/>
        </p:nvSpPr>
        <p:spPr>
          <a:xfrm>
            <a:off x="431800" y="1596661"/>
            <a:ext cx="5148312" cy="463758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Synthetic cathinones: </a:t>
            </a:r>
            <a:r>
              <a:rPr lang="en-GB" dirty="0">
                <a:ea typeface="ＭＳ Ｐゴシック" charset="0"/>
                <a:cs typeface="ＭＳ Ｐゴシック" charset="0"/>
              </a:rPr>
              <a:t>EU EWS monitors 162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accent6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Seizures: </a:t>
            </a:r>
            <a:r>
              <a:rPr lang="en-IE" dirty="0">
                <a:ea typeface="ＭＳ Ｐゴシック" charset="0"/>
                <a:cs typeface="ＭＳ Ｐゴシック" charset="0"/>
              </a:rPr>
              <a:t>3.3 tonnes in 2020 (0.75 tonnes in 2019)</a:t>
            </a:r>
          </a:p>
          <a:p>
            <a:pPr>
              <a:lnSpc>
                <a:spcPct val="120000"/>
              </a:lnSpc>
            </a:pPr>
            <a:endParaRPr lang="en-IE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dirty="0">
                <a:ea typeface="ＭＳ Ｐゴシック" charset="0"/>
                <a:cs typeface="ＭＳ Ｐゴシック" charset="0"/>
              </a:rPr>
              <a:t>Most bulk quantities originated in India, mainly N-</a:t>
            </a:r>
            <a:r>
              <a:rPr lang="en-IE" dirty="0" err="1">
                <a:ea typeface="ＭＳ Ｐゴシック" charset="0"/>
                <a:cs typeface="ＭＳ Ｐゴシック" charset="0"/>
              </a:rPr>
              <a:t>ethylhexedrone</a:t>
            </a:r>
            <a:r>
              <a:rPr lang="en-IE" dirty="0">
                <a:ea typeface="ＭＳ Ｐゴシック" charset="0"/>
                <a:cs typeface="ＭＳ Ｐゴシック" charset="0"/>
              </a:rPr>
              <a:t>, 3-MMC and 3-CMC</a:t>
            </a:r>
          </a:p>
          <a:p>
            <a:pPr>
              <a:lnSpc>
                <a:spcPct val="120000"/>
              </a:lnSpc>
            </a:pPr>
            <a:endParaRPr lang="en-IE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b="1" dirty="0">
                <a:solidFill>
                  <a:schemeClr val="accent6"/>
                </a:solidFill>
              </a:rPr>
              <a:t>Harms: </a:t>
            </a:r>
            <a:r>
              <a:rPr lang="en-IE" dirty="0"/>
              <a:t>3-MMC suspected poisonings rose in Netherlands: 10 in 2018 to 64 in 2020. Cathinone injecting linked to high-risk sexual practices and HIV and HCV outbreaks</a:t>
            </a:r>
          </a:p>
          <a:p>
            <a:pPr>
              <a:lnSpc>
                <a:spcPct val="120000"/>
              </a:lnSpc>
            </a:pPr>
            <a:endParaRPr lang="en-IE" dirty="0"/>
          </a:p>
          <a:p>
            <a:pPr>
              <a:lnSpc>
                <a:spcPct val="120000"/>
              </a:lnSpc>
            </a:pPr>
            <a:r>
              <a:rPr lang="en-IE" b="1" dirty="0">
                <a:solidFill>
                  <a:schemeClr val="accent6"/>
                </a:solidFill>
              </a:rPr>
              <a:t>Risk assessments: </a:t>
            </a:r>
            <a:r>
              <a:rPr lang="en-IE" dirty="0"/>
              <a:t>3-MMC and 3-CMC </a:t>
            </a:r>
            <a:br>
              <a:rPr lang="en-IE" dirty="0"/>
            </a:br>
            <a:r>
              <a:rPr lang="en-IE" dirty="0"/>
              <a:t>risk assessed in 2021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B0186D-494A-4DAD-99FB-8B09B6A22B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490" y="3774359"/>
            <a:ext cx="3011685" cy="20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82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893FB-9785-4993-9AEC-47C82F48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Cannabis: new developments for Europe’s most popular illicit drug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1FD9A-DC01-4C59-A638-87C76D5504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97D5C-E54F-495B-8263-E787131AF3F4}"/>
              </a:ext>
            </a:extLst>
          </p:cNvPr>
          <p:cNvSpPr txBox="1"/>
          <p:nvPr/>
        </p:nvSpPr>
        <p:spPr>
          <a:xfrm>
            <a:off x="4932040" y="2210573"/>
            <a:ext cx="2268734" cy="3144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Cannabis resin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957D5-4724-4750-98C7-75502836F0FC}"/>
              </a:ext>
            </a:extLst>
          </p:cNvPr>
          <p:cNvSpPr txBox="1"/>
          <p:nvPr/>
        </p:nvSpPr>
        <p:spPr>
          <a:xfrm>
            <a:off x="6994994" y="2210573"/>
            <a:ext cx="2268734" cy="3144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Cannabis herb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BAFCFC0-EC58-48D3-BB41-9414DBC6EA59}"/>
              </a:ext>
            </a:extLst>
          </p:cNvPr>
          <p:cNvSpPr txBox="1">
            <a:spLocks/>
          </p:cNvSpPr>
          <p:nvPr/>
        </p:nvSpPr>
        <p:spPr>
          <a:xfrm>
            <a:off x="467544" y="1628800"/>
            <a:ext cx="4289955" cy="54462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 b="1" kern="1200">
                <a:solidFill>
                  <a:srgbClr val="034EA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ts val="600"/>
              </a:spcAft>
              <a:buFont typeface="Arial" pitchFamily="34" charset="0"/>
              <a:defRPr sz="2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79388" indent="-179388" algn="l" rtl="0" eaLnBrk="0" fontAlgn="base" hangingPunct="0">
              <a:spcBef>
                <a:spcPts val="300"/>
              </a:spcBef>
              <a:spcAft>
                <a:spcPts val="300"/>
              </a:spcAft>
              <a:buClr>
                <a:srgbClr val="034EA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358775" indent="-179388" algn="l" rtl="0" eaLnBrk="0" fontAlgn="base" hangingPunct="0">
              <a:spcBef>
                <a:spcPts val="300"/>
              </a:spcBef>
              <a:spcAft>
                <a:spcPts val="300"/>
              </a:spcAft>
              <a:buClr>
                <a:srgbClr val="BFBFBF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/>
              <a:t>15.5 % of 15-34 year olds used cannabis in the last year</a:t>
            </a:r>
            <a:endParaRPr lang="en-GB" dirty="0">
              <a:cs typeface="ＭＳ Ｐゴシック" charset="0"/>
            </a:endParaRP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latin typeface="+mj-lt"/>
              </a:rPr>
              <a:t>Resin’s average THC content now twice herb’s: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21 % vs. 11 %</a:t>
            </a:r>
            <a:endParaRPr lang="en-IE" dirty="0">
              <a:latin typeface="+mj-lt"/>
            </a:endParaRP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GB" dirty="0">
                <a:cs typeface="ＭＳ Ｐゴシック" charset="0"/>
              </a:rPr>
              <a:t>Cannabis is responsible for 45 % of all first-time treatment entries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GB" dirty="0">
                <a:cs typeface="ＭＳ Ｐゴシック" charset="0"/>
              </a:rPr>
              <a:t>Cannabis products: </a:t>
            </a:r>
            <a:r>
              <a:rPr lang="en-IE" dirty="0">
                <a:cs typeface="ＭＳ Ｐゴシック" charset="0"/>
              </a:rPr>
              <a:t>extracts</a:t>
            </a:r>
            <a:r>
              <a:rPr lang="pt-PT" dirty="0">
                <a:cs typeface="ＭＳ Ｐゴシック" charset="0"/>
              </a:rPr>
              <a:t> </a:t>
            </a:r>
            <a:r>
              <a:rPr lang="en-IE" dirty="0">
                <a:cs typeface="ＭＳ Ｐゴシック" charset="0"/>
              </a:rPr>
              <a:t>and edibles (high THC content),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CBD products (low THC content)</a:t>
            </a:r>
          </a:p>
          <a:p>
            <a:pPr marL="360363" lvl="2" indent="-360363">
              <a:tabLst>
                <a:tab pos="269875" algn="l"/>
                <a:tab pos="360363" algn="l"/>
              </a:tabLst>
            </a:pPr>
            <a:r>
              <a:rPr lang="en-IE" dirty="0">
                <a:cs typeface="ＭＳ Ｐゴシック" charset="0"/>
              </a:rPr>
              <a:t>Concern about reports of adulteration with synthetic cannabinoids, which can be highly potent and toxic</a:t>
            </a:r>
            <a:endParaRPr lang="en-GB" dirty="0">
              <a:cs typeface="ＭＳ Ｐゴシック" charset="0"/>
            </a:endParaRPr>
          </a:p>
          <a:p>
            <a:pPr marL="360363" lvl="2" indent="-360363">
              <a:tabLst>
                <a:tab pos="269875" algn="l"/>
                <a:tab pos="360363" algn="l"/>
              </a:tabLst>
            </a:pPr>
            <a:endParaRPr lang="en-I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772538-BD91-4ADD-BA89-99A81DBB5B90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0629" y="1320654"/>
            <a:ext cx="1891440" cy="877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5E229D-A9A7-4DB8-AD92-4FD6AB6390D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2966" y="2492896"/>
            <a:ext cx="2091282" cy="1138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9893D-891A-44E4-8062-761B6CD1176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349" y="2515201"/>
            <a:ext cx="2091282" cy="1138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5B178-0D2E-41A8-A5B8-3DC2DCA03498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7328" y="3712640"/>
            <a:ext cx="3320348" cy="306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691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E390-CDCD-48DE-98E0-2F779549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48" y="252000"/>
            <a:ext cx="8193202" cy="774000"/>
          </a:xfrm>
        </p:spPr>
        <p:txBody>
          <a:bodyPr/>
          <a:lstStyle/>
          <a:p>
            <a:r>
              <a:rPr lang="pt-PT" sz="2800" dirty="0"/>
              <a:t>Cannabis </a:t>
            </a:r>
            <a:r>
              <a:rPr lang="en-IE" sz="2800" dirty="0"/>
              <a:t>policy</a:t>
            </a:r>
            <a:r>
              <a:rPr lang="pt-PT" sz="2800" dirty="0"/>
              <a:t>: </a:t>
            </a:r>
            <a:r>
              <a:rPr lang="en-IE" sz="2800" dirty="0"/>
              <a:t>increasingly complex in Europe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4934A-5876-4F9B-B7A2-9F5CC961B4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05C22-C205-49BE-BA5C-BA073F898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548" y="1362700"/>
            <a:ext cx="1553792" cy="232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10BFA-084F-4D7E-9CCD-F9A58B91082D}"/>
              </a:ext>
            </a:extLst>
          </p:cNvPr>
          <p:cNvSpPr txBox="1"/>
          <p:nvPr/>
        </p:nvSpPr>
        <p:spPr>
          <a:xfrm>
            <a:off x="432924" y="1254006"/>
            <a:ext cx="6516464" cy="506797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accent6"/>
                </a:solidFill>
                <a:ea typeface="ＭＳ Ｐゴシック" charset="0"/>
                <a:cs typeface="ＭＳ Ｐゴシック" charset="0"/>
              </a:rPr>
              <a:t>Cannabis policies now encompass: </a:t>
            </a:r>
          </a:p>
          <a:p>
            <a:pPr marL="360363" lvl="2" indent="-360363" eaLnBrk="0" hangingPunc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34EA2"/>
              </a:buClr>
              <a:buFont typeface="Wingdings" pitchFamily="2" charset="2"/>
              <a:buChar char="§"/>
              <a:tabLst>
                <a:tab pos="269875" algn="l"/>
                <a:tab pos="360363" algn="l"/>
              </a:tabLst>
            </a:pPr>
            <a:r>
              <a:rPr lang="en-IE" sz="2200" dirty="0">
                <a:latin typeface="+mn-lt"/>
                <a:ea typeface="ＭＳ Ｐゴシック" charset="0"/>
              </a:rPr>
              <a:t>control of illicit cannabis</a:t>
            </a:r>
          </a:p>
          <a:p>
            <a:pPr marL="360363" lvl="2" indent="-360363" eaLnBrk="0" hangingPunc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34EA2"/>
              </a:buClr>
              <a:buFont typeface="Wingdings" pitchFamily="2" charset="2"/>
              <a:buChar char="§"/>
              <a:tabLst>
                <a:tab pos="269875" algn="l"/>
                <a:tab pos="360363" algn="l"/>
              </a:tabLst>
            </a:pPr>
            <a:r>
              <a:rPr lang="en-IE" sz="2200" dirty="0">
                <a:latin typeface="+mn-lt"/>
                <a:ea typeface="ＭＳ Ｐゴシック" charset="0"/>
              </a:rPr>
              <a:t>regulation of cannabis for medical uses </a:t>
            </a:r>
          </a:p>
          <a:p>
            <a:pPr marL="360363" lvl="2" indent="-360363" eaLnBrk="0" hangingPunc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34EA2"/>
              </a:buClr>
              <a:buFont typeface="Wingdings" pitchFamily="2" charset="2"/>
              <a:buChar char="§"/>
              <a:tabLst>
                <a:tab pos="269875" algn="l"/>
                <a:tab pos="360363" algn="l"/>
              </a:tabLst>
            </a:pPr>
            <a:r>
              <a:rPr lang="en-IE" sz="2200" dirty="0">
                <a:latin typeface="+mn-lt"/>
                <a:ea typeface="ＭＳ Ｐゴシック" charset="0"/>
              </a:rPr>
              <a:t>other emerging uses and forms, including as ingredients </a:t>
            </a:r>
            <a:r>
              <a:rPr lang="en-GB" sz="2200" dirty="0"/>
              <a:t>in some commercial products</a:t>
            </a:r>
            <a:endParaRPr lang="en-IE" sz="2200" dirty="0">
              <a:latin typeface="+mn-lt"/>
              <a:ea typeface="ＭＳ Ｐゴシック" charset="0"/>
            </a:endParaRP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  <a:ea typeface="ＭＳ Ｐゴシック" charset="0"/>
              </a:rPr>
              <a:t>Regulatory status:</a:t>
            </a:r>
            <a:r>
              <a:rPr lang="en-IE" sz="2000" b="1" dirty="0">
                <a:ea typeface="ＭＳ Ｐゴシック" charset="0"/>
              </a:rPr>
              <a:t> </a:t>
            </a:r>
            <a:r>
              <a:rPr lang="en-IE" sz="2000" dirty="0">
                <a:ea typeface="ＭＳ Ｐゴシック" charset="0"/>
              </a:rPr>
              <a:t>some EU MS debating adjustments to the status of cannabis</a:t>
            </a:r>
          </a:p>
          <a:p>
            <a:pPr>
              <a:lnSpc>
                <a:spcPct val="120000"/>
              </a:lnSpc>
            </a:pPr>
            <a:endParaRPr lang="en-IE" sz="2000" b="1" dirty="0">
              <a:ea typeface="ＭＳ Ｐゴシック" charset="0"/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</a:rPr>
              <a:t>Medical use of cannabis: </a:t>
            </a:r>
            <a:r>
              <a:rPr lang="en-IE" sz="2000" dirty="0"/>
              <a:t>allowed by most EU MS</a:t>
            </a:r>
          </a:p>
          <a:p>
            <a:pPr>
              <a:lnSpc>
                <a:spcPct val="120000"/>
              </a:lnSpc>
            </a:pPr>
            <a:endParaRPr lang="en-IE" sz="2000" b="1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</a:rPr>
              <a:t>Growing complexity in cannabis-based products traded in the EU:</a:t>
            </a:r>
            <a:r>
              <a:rPr lang="en-IE" sz="2000" dirty="0"/>
              <a:t> more registrations of cannabis plant varieties, product trademarks, hectares of hemp grown and applications for novel food products, </a:t>
            </a:r>
            <a:r>
              <a:rPr lang="en-IE" sz="2000" dirty="0">
                <a:ea typeface="ＭＳ Ｐゴシック" charset="0"/>
                <a:cs typeface="ＭＳ Ｐゴシック" charset="0"/>
              </a:rPr>
              <a:t>shops selling </a:t>
            </a:r>
            <a:br>
              <a:rPr lang="en-IE" sz="2000" dirty="0">
                <a:ea typeface="ＭＳ Ｐゴシック" charset="0"/>
                <a:cs typeface="ＭＳ Ｐゴシック" charset="0"/>
              </a:rPr>
            </a:br>
            <a:r>
              <a:rPr lang="en-IE" sz="2000" dirty="0">
                <a:ea typeface="ＭＳ Ｐゴシック" charset="0"/>
                <a:cs typeface="ＭＳ Ｐゴシック" charset="0"/>
              </a:rPr>
              <a:t>low-THC cannabis products</a:t>
            </a:r>
            <a:endParaRPr lang="en-IE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704B8-F84A-4121-AA7D-B3606FEC0F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937" y="3979267"/>
            <a:ext cx="1587015" cy="2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8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45DC-4EEE-467B-B591-134F12324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/>
              <a:t>Cannabis: concern about adulteration with synthetic cannabinoids</a:t>
            </a:r>
            <a:endParaRPr lang="en-GB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A6C1C-B3A2-4E81-B369-E85F3AACF2F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812" y="3817955"/>
            <a:ext cx="1547598" cy="17579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04FBC-CD1F-4421-8CAD-DB3F8E30BB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B45F40-5EB3-4785-9773-086629480FC4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85EA5-68B6-4348-AD11-B38B4A4C2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459" y="1625044"/>
            <a:ext cx="1577777" cy="180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80622-5583-43CD-8BFD-6D42F1BB2C8B}"/>
              </a:ext>
            </a:extLst>
          </p:cNvPr>
          <p:cNvSpPr txBox="1"/>
          <p:nvPr/>
        </p:nvSpPr>
        <p:spPr>
          <a:xfrm>
            <a:off x="431800" y="1484784"/>
            <a:ext cx="6297727" cy="372906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en-IE" sz="2000" dirty="0">
                <a:ea typeface="ＭＳ Ｐゴシック" charset="0"/>
                <a:cs typeface="ＭＳ Ｐゴシック" charset="0"/>
              </a:rPr>
              <a:t>Increase in samples containing ADB-BUTINACA in 2021</a:t>
            </a:r>
          </a:p>
          <a:p>
            <a:pPr>
              <a:lnSpc>
                <a:spcPct val="120000"/>
              </a:lnSpc>
            </a:pPr>
            <a:endParaRPr lang="en-IE" sz="2000" dirty="0"/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</a:rPr>
              <a:t>Purchased as illegal cannabis: </a:t>
            </a:r>
            <a:r>
              <a:rPr lang="en-IE" sz="2000" dirty="0"/>
              <a:t>people unaware what products contained</a:t>
            </a:r>
          </a:p>
          <a:p>
            <a:pPr>
              <a:lnSpc>
                <a:spcPct val="120000"/>
              </a:lnSpc>
            </a:pPr>
            <a:endParaRPr lang="en-IE" sz="2000" b="1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</a:pPr>
            <a:r>
              <a:rPr lang="en-IE" sz="2000" b="1" dirty="0">
                <a:solidFill>
                  <a:schemeClr val="accent6"/>
                </a:solidFill>
              </a:rPr>
              <a:t>Health risks: </a:t>
            </a:r>
            <a:r>
              <a:rPr lang="en-IE" sz="2000" dirty="0"/>
              <a:t>more intense intoxication, mental, physical and behavioural effects than cannabis, some fatal and non-fatal poisoning reported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I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4C14F-4A1C-40AE-96A1-F35E510E2F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929" y="4997822"/>
            <a:ext cx="1547598" cy="1803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AF353-3BA9-4217-A080-4E8DC666AD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250" y="5025737"/>
            <a:ext cx="1563394" cy="17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99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PPT-EN_v4.0">
  <a:themeElements>
    <a:clrScheme name="emcdd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DA7D9"/>
      </a:accent1>
      <a:accent2>
        <a:srgbClr val="B3D455"/>
      </a:accent2>
      <a:accent3>
        <a:srgbClr val="F58466"/>
      </a:accent3>
      <a:accent4>
        <a:srgbClr val="87D3E1"/>
      </a:accent4>
      <a:accent5>
        <a:srgbClr val="FEC357"/>
      </a:accent5>
      <a:accent6>
        <a:srgbClr val="034EA2"/>
      </a:accent6>
      <a:hlink>
        <a:srgbClr val="0000FF"/>
      </a:hlink>
      <a:folHlink>
        <a:srgbClr val="800080"/>
      </a:folHlink>
    </a:clrScheme>
    <a:fontScheme name="emcd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EMCDDA green.thmx</Template>
  <TotalTime>42800</TotalTime>
  <Words>1182</Words>
  <Application>Microsoft Office PowerPoint</Application>
  <PresentationFormat>Presentazione su schermo (4:3)</PresentationFormat>
  <Paragraphs>182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Times New Roman</vt:lpstr>
      <vt:lpstr>Wingdings</vt:lpstr>
      <vt:lpstr>PPT-EN_v4.0</vt:lpstr>
      <vt:lpstr>Presentazione standard di PowerPoint</vt:lpstr>
      <vt:lpstr>European Drug Report 2022</vt:lpstr>
      <vt:lpstr>EDR 2022: drug supply and use bounce back after COVID-19 disruption</vt:lpstr>
      <vt:lpstr>Presentazione standard di PowerPoint</vt:lpstr>
      <vt:lpstr>NPS: potentially harmful substances continue to appear</vt:lpstr>
      <vt:lpstr>Cathinones: record trafficking to Europe,  health harms prompt new controls</vt:lpstr>
      <vt:lpstr>Cannabis: new developments for Europe’s most popular illicit drug</vt:lpstr>
      <vt:lpstr>Cannabis policy: increasingly complex in Europe</vt:lpstr>
      <vt:lpstr>Cannabis: concern about adulteration with synthetic cannabinoids</vt:lpstr>
      <vt:lpstr>EDR 2022: drug production continues to increase in Europe</vt:lpstr>
      <vt:lpstr>Cocaine: record cocaine seizures highlight threats to health</vt:lpstr>
      <vt:lpstr>Crack cocaine: signs of use spreading among vulnerable groups</vt:lpstr>
      <vt:lpstr>Methamphetamine: changed production and supply dynamics raise risk of increased use</vt:lpstr>
      <vt:lpstr>Darknet drug markets: signs of decline</vt:lpstr>
      <vt:lpstr>Injecting drug use: declining, but still a concern</vt:lpstr>
      <vt:lpstr>Treatment and harm reduction: services still need to be scaled-up</vt:lpstr>
      <vt:lpstr>Drug-induced deaths: driven by opioids and other drugs</vt:lpstr>
      <vt:lpstr>Developments in Afghanistan: implications for European drug markets</vt:lpstr>
      <vt:lpstr>War in Ukraine: increases uncertainty of Europe’s drug situation</vt:lpstr>
      <vt:lpstr>EDR 2022: concluding remarks</vt:lpstr>
      <vt:lpstr>Presentazione standard di PowerPoint</vt:lpstr>
    </vt:vector>
  </TitlesOfParts>
  <Manager>EMCDDA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EMCDDA</dc:creator>
  <cp:lastModifiedBy>Biroccio Francesca</cp:lastModifiedBy>
  <cp:revision>2939</cp:revision>
  <cp:lastPrinted>2021-05-28T17:07:07Z</cp:lastPrinted>
  <dcterms:created xsi:type="dcterms:W3CDTF">2014-04-03T15:26:19Z</dcterms:created>
  <dcterms:modified xsi:type="dcterms:W3CDTF">2022-06-13T09:02:21Z</dcterms:modified>
  <cp:category>Presentation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itor">
    <vt:lpwstr>EMCDDA</vt:lpwstr>
  </property>
  <property fmtid="{D5CDD505-2E9C-101B-9397-08002B2CF9AE}" pid="3" name="Organisation">
    <vt:lpwstr>EMCDDA</vt:lpwstr>
  </property>
  <property fmtid="{D5CDD505-2E9C-101B-9397-08002B2CF9AE}" pid="4" name="Category">
    <vt:lpwstr>Presentation</vt:lpwstr>
  </property>
</Properties>
</file>